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66" r:id="rId4"/>
    <p:sldId id="258" r:id="rId5"/>
    <p:sldId id="257" r:id="rId6"/>
    <p:sldId id="259" r:id="rId7"/>
    <p:sldId id="260" r:id="rId8"/>
    <p:sldId id="262" r:id="rId9"/>
    <p:sldId id="267" r:id="rId10"/>
    <p:sldId id="268" r:id="rId11"/>
    <p:sldId id="269" r:id="rId12"/>
    <p:sldId id="270" r:id="rId13"/>
    <p:sldId id="275" r:id="rId14"/>
    <p:sldId id="274" r:id="rId15"/>
    <p:sldId id="273" r:id="rId16"/>
    <p:sldId id="278" r:id="rId17"/>
    <p:sldId id="279" r:id="rId18"/>
    <p:sldId id="271" r:id="rId19"/>
    <p:sldId id="280" r:id="rId20"/>
    <p:sldId id="281" r:id="rId21"/>
    <p:sldId id="282" r:id="rId22"/>
    <p:sldId id="263" r:id="rId23"/>
    <p:sldId id="264" r:id="rId24"/>
    <p:sldId id="261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ah, Ashley V." userId="89a790c7-8d7f-4f81-b0f0-5d8db0470cd4" providerId="ADAL" clId="{26A55B54-94A2-4239-807C-960F53EEBB53}"/>
    <pc:docChg chg="modSld">
      <pc:chgData name="Judah, Ashley V." userId="89a790c7-8d7f-4f81-b0f0-5d8db0470cd4" providerId="ADAL" clId="{26A55B54-94A2-4239-807C-960F53EEBB53}" dt="2019-05-17T16:47:09.291" v="3" actId="20577"/>
      <pc:docMkLst>
        <pc:docMk/>
      </pc:docMkLst>
      <pc:sldChg chg="modSp">
        <pc:chgData name="Judah, Ashley V." userId="89a790c7-8d7f-4f81-b0f0-5d8db0470cd4" providerId="ADAL" clId="{26A55B54-94A2-4239-807C-960F53EEBB53}" dt="2019-05-17T16:47:09.291" v="3" actId="20577"/>
        <pc:sldMkLst>
          <pc:docMk/>
          <pc:sldMk cId="2315761362" sldId="256"/>
        </pc:sldMkLst>
        <pc:spChg chg="mod">
          <ac:chgData name="Judah, Ashley V." userId="89a790c7-8d7f-4f81-b0f0-5d8db0470cd4" providerId="ADAL" clId="{26A55B54-94A2-4239-807C-960F53EEBB53}" dt="2019-05-17T16:47:09.291" v="3" actId="20577"/>
          <ac:spMkLst>
            <pc:docMk/>
            <pc:sldMk cId="2315761362" sldId="256"/>
            <ac:spMk id="3" creationId="{0FD5452C-9253-429E-B638-47F15A4729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5360C-7CCB-488C-9A26-8F0850FA2ED7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5348A-11F7-4927-A708-B58EB437E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0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Rurality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Examination of the effect of residing in a largely rural state compared to a rural area in a state with larger urban areas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example, an entrepreneur in an urban area in a very rural state may face different challenges or opportunities than an entrepreneur in an urban area in a more urban state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10CE4-4F29-44CD-AFF5-5CE1A29061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13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Entrepreneurs are more likely to be married than non-entrepreneurs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highest rate of marriage among women entrepreneurs is in rural areas, followed closely by suburban areas.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Entrepreneurs are more likely to have children and women entrepreneurs are more likely than men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 work demonstrates the balancing act that women face, including balancing their business responsibilities with their family commitments, and the role of entrepreneurship in alleviating this balance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10CE4-4F29-44CD-AFF5-5CE1A29061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172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Entrepreneurs are more likely to be married than non-entrepreneurs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highest rate of marriage among women entrepreneurs is in rural areas, followed closely by suburban areas.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Entrepreneurs are more likely to have children and women entrepreneurs are more likely than men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 work demonstrates the balancing act that women face, including balancing their business responsibilities with their family commitments, and the role of entrepreneurship in alleviating this balance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10CE4-4F29-44CD-AFF5-5CE1A29061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824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Entrepreneurs are more likely to be married than non-entrepreneurs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highest rate of marriage among women entrepreneurs is in rural areas, followed closely by suburban areas.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Entrepreneurs are more likely to have children and women entrepreneurs are more likely than men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 work demonstrates the balancing act that women face, including balancing their business responsibilities with their family commitments, and the role of entrepreneurship in alleviating this balance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10CE4-4F29-44CD-AFF5-5CE1A29061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120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Women entrepreneurs in rural areas are less likely to be classified as low income than women non-entrepreneurs in rural areas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Women entrepreneurs without children earn more than women entrepreneurs with children.  The opposite is true for men.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rural areas, women entrepreneurs with children earn approximately 25 percent less than women entrepreneurs without children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10CE4-4F29-44CD-AFF5-5CE1A29061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950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Examination of the prevalence of SNAP usage and income eligibility for women by rurality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Across geographies, women entrepreneurs are much less likely than non-entrepreneurs to report or qualify for SNAP assistance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gap is largest in more rural areas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10CE4-4F29-44CD-AFF5-5CE1A29061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363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Women entrepreneurs are more likely to have internet access than men, across rurality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don’t some rural women entrepreneurs have internet?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Rural areas are the only region where “not available in area” was selected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majority of rural women entrepreneurs without internet do not want it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Raises important questions about adoption of technology among rural entrepreneurs and the related economic impact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10CE4-4F29-44CD-AFF5-5CE1A29061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32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C529C-A5CF-45F1-83C2-786CF276E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3E9BE-FF5E-483E-B03B-4CD04AF83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F3C73-6280-4E1F-B4CF-A518AD14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F22-3B38-4871-BA20-005C3A28064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EA4BF-7B45-4F7E-9047-2FAE455A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8564A-2633-4BD7-8C20-265ECEFD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7A5-5333-4368-B3B4-F62C4F59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7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78D90-3974-47CF-BF39-320BE9D0D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6A69C-DC74-4B64-804D-68807DCE1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1627F-0B5A-45D8-8DB5-72B690CFE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F22-3B38-4871-BA20-005C3A28064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FBDF0-FFE2-45AD-8D57-964DDB1A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58746-DD30-4E80-B976-06ED737A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7A5-5333-4368-B3B4-F62C4F59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3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067907-C191-436B-A900-CFA33E8A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99572-3DA2-4A03-BFDE-A419E1379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61B68-AC27-46EB-B186-10566C2B4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F22-3B38-4871-BA20-005C3A28064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304F1-195E-4B76-B7B2-1D2B9B0E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D5ADB-86C6-464E-8C85-6C581F0D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7A5-5333-4368-B3B4-F62C4F59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29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5943600"/>
            <a:ext cx="9347200" cy="736600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3" y="228600"/>
            <a:ext cx="11074400" cy="12954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04800" y="3733800"/>
            <a:ext cx="11582400" cy="0"/>
          </a:xfrm>
          <a:prstGeom prst="line">
            <a:avLst/>
          </a:prstGeom>
          <a:ln w="57150">
            <a:solidFill>
              <a:srgbClr val="9BB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682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122A09A-3F8F-4575-9424-D00497EAB3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8"/>
          <a:stretch/>
        </p:blipFill>
        <p:spPr>
          <a:xfrm>
            <a:off x="0" y="6272463"/>
            <a:ext cx="7924800" cy="58553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04800" y="1447800"/>
            <a:ext cx="11582400" cy="0"/>
          </a:xfrm>
          <a:prstGeom prst="line">
            <a:avLst/>
          </a:prstGeom>
          <a:ln w="57150">
            <a:solidFill>
              <a:srgbClr val="9BB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455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A09A-3F8F-4575-9424-D00497EAB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65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A09A-3F8F-4575-9424-D00497EAB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73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A09A-3F8F-4575-9424-D00497EAB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66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A09A-3F8F-4575-9424-D00497EAB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67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A09A-3F8F-4575-9424-D00497EAB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85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A09A-3F8F-4575-9424-D00497EAB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6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E834-A3B1-4983-AEC1-D82821E0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CAE7-467A-4C30-BC7F-6925CED0E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B447C-F421-4161-8BA0-EABED106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F22-3B38-4871-BA20-005C3A28064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F959B-CBB1-4AB1-8301-F7A73253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7F555-778C-4A02-ABF4-7AF5F5F1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7A5-5333-4368-B3B4-F62C4F59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12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A09A-3F8F-4575-9424-D00497EAB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0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A09A-3F8F-4575-9424-D00497EAB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33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A09A-3F8F-4575-9424-D00497EAB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85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5C836-41B0-493A-9C29-6A0D6CC77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08B98-9532-4E5C-B88E-212B0423D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E4DB3-8B39-42F0-A284-7DB405DB8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F22-3B38-4871-BA20-005C3A28064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AA80D-3676-42ED-8C8B-05A59943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06312-C7B0-4039-B6DB-6B80EA11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7A5-5333-4368-B3B4-F62C4F59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9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5A36-18FD-4423-A161-D67F1F634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9796E-1EA1-4C77-B97E-59BEA88F9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88B2C-1E62-47D0-9B19-70A17E55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B20C8-E519-48E6-890F-2D3E6912A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F22-3B38-4871-BA20-005C3A28064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42E22-4725-4241-BCC7-7756F6B75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2118D-DC1D-4EFB-A551-354F09FC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7A5-5333-4368-B3B4-F62C4F59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4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6BFA-635F-4508-A396-8DB2EE33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EA8F3-0B74-4DEE-9C39-277803225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28644-71A9-450D-9704-A1F5E3B0F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D7E51-39AB-4136-85A1-8805F3B5C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64BEB-8B6E-40B8-9E73-4475956AC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EC0B4D-9576-4A20-AE75-EB6D95A0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F22-3B38-4871-BA20-005C3A28064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D12CBA-8D28-4FC4-AB6A-50F7BC94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D22840-8387-4500-A7CE-CD64ED41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7A5-5333-4368-B3B4-F62C4F59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3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A416-E7E0-4822-A487-1866C32B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D1BFC8-7903-4E0F-91D1-DEE79094E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F22-3B38-4871-BA20-005C3A28064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594CA-918D-4CBB-A7FE-DE8C5F52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8B70C-06D0-4A07-BA12-06589A837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7A5-5333-4368-B3B4-F62C4F59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0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415C6-996D-447B-8D8D-D0A3E68F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F22-3B38-4871-BA20-005C3A28064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A3FE5-9AFF-4A18-BB4D-607BFBE05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7C7D7-A353-41EE-A1B5-21AFE836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7A5-5333-4368-B3B4-F62C4F59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7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86223-E36F-49E1-88C9-8EDBAFB5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B4E55-2017-4D0B-BC94-160FFF7E9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BC0D2-053C-45AA-9FB8-3D448BD7B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FC03B-8F0B-45C3-8C89-0A067CD7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F22-3B38-4871-BA20-005C3A28064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4921E-2C7D-4AD9-A68E-E20E17D2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FED47-5732-4669-8341-D426638A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7A5-5333-4368-B3B4-F62C4F59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1CCDD-AB13-40A4-AF66-D6777346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7D7B1-27CD-466D-8B04-627082A1F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1AEE3-F7F3-4B2C-B943-E9D9C3E83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8B793-A005-4DBE-B039-877ACF0F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6F22-3B38-4871-BA20-005C3A28064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269F5-0293-4E50-B89C-BB53CCE6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66BBC-8B87-477D-9F18-3C81D763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7A5-5333-4368-B3B4-F62C4F59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8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844A5-0C33-4DAE-B5EF-DF6AF50A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34BC2-C732-4D10-BA14-1B1EFFC50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D43B-7D8A-4AB1-A7FF-31DAF5E7C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6F22-3B38-4871-BA20-005C3A28064A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6C63D-0929-452E-86A9-B493E5569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B4B54-9D50-42A6-AD6D-D8C84AFCF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7B7A5-5333-4368-B3B4-F62C4F598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8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A09A-3F8F-4575-9424-D00497EAB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8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2225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96ABC5F-C398-449C-8555-03D80FBAF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en-US" sz="5800">
                <a:solidFill>
                  <a:srgbClr val="222552"/>
                </a:solidFill>
              </a:rPr>
              <a:t>Public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5452C-9253-429E-B638-47F15A472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8"/>
            <a:ext cx="8767860" cy="65745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222552"/>
                </a:solidFill>
              </a:rPr>
              <a:t>May 17, 2019 </a:t>
            </a:r>
          </a:p>
          <a:p>
            <a:r>
              <a:rPr lang="en-US" sz="1600" dirty="0">
                <a:solidFill>
                  <a:srgbClr val="222552"/>
                </a:solidFill>
              </a:rPr>
              <a:t>9:30 AM – </a:t>
            </a:r>
            <a:r>
              <a:rPr lang="en-US" sz="1600">
                <a:solidFill>
                  <a:srgbClr val="222552"/>
                </a:solidFill>
              </a:rPr>
              <a:t>12:30 PM</a:t>
            </a:r>
            <a:endParaRPr lang="en-US" sz="1600" dirty="0">
              <a:solidFill>
                <a:srgbClr val="222552"/>
              </a:solidFill>
            </a:endParaRPr>
          </a:p>
        </p:txBody>
      </p:sp>
      <p:pic>
        <p:nvPicPr>
          <p:cNvPr id="5" name="Picture 4" descr="A picture containing water&#10;&#10;Description automatically generated">
            <a:extLst>
              <a:ext uri="{FF2B5EF4-FFF2-40B4-BE49-F238E27FC236}">
                <a16:creationId xmlns:a16="http://schemas.microsoft.com/office/drawing/2014/main" id="{679E5F61-12C7-42D5-BE04-C8C866313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r="20775" b="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FBE357-9BF1-4777-A322-0D571AC56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10" y="3851205"/>
            <a:ext cx="46863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6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0CBD-0B43-4B88-97CF-6852F9CCF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Rural Women?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B83AC-D9C0-4817-8572-D443921DC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Gender differences exist among entrepreneurs in general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Lack of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women-focused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research on rural entrepreneurship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Rural women are a unique segment of the U.S. population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Educational disparities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Differences in regional cultural norms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Early marriage and child rates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incidence of poverty in rural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D47AB-9463-41EC-A0D0-E5EC2CD4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A09A-3F8F-4575-9424-D00497EAB334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2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0CBD-0B43-4B88-97CF-6852F9CCF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B83AC-D9C0-4817-8572-D443921DC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 and establish a baseline understanding of rural women entrepreneurial dynamics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descriptive analysis that leads to areas for further inquiry and policy examination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Begin a dialogue related to the potential of and challenges facing rural women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D47AB-9463-41EC-A0D0-E5EC2CD4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A09A-3F8F-4575-9424-D00497EAB334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91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0CBD-0B43-4B88-97CF-6852F9CCF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Defining Rural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D47AB-9463-41EC-A0D0-E5EC2CD4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A09A-3F8F-4575-9424-D00497EAB334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5E0225-72CA-4FD4-B8D0-01FD504F48DB}"/>
              </a:ext>
            </a:extLst>
          </p:cNvPr>
          <p:cNvSpPr/>
          <p:nvPr/>
        </p:nvSpPr>
        <p:spPr>
          <a:xfrm>
            <a:off x="2133600" y="3460476"/>
            <a:ext cx="3733800" cy="247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Urban/Suburban/Rural</a:t>
            </a:r>
          </a:p>
          <a:p>
            <a:pPr algn="just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Splits entrepreneurs into three categories where urban refers to central city, suburban refers to respondents in a metropolitan area (but not central city), and rural refers to respondents in a non-metropolitan area</a:t>
            </a:r>
          </a:p>
          <a:p>
            <a:pPr algn="ctr"/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09AB46-B00A-4DD8-AFDB-F7E1EA2F9AC8}"/>
              </a:ext>
            </a:extLst>
          </p:cNvPr>
          <p:cNvSpPr/>
          <p:nvPr/>
        </p:nvSpPr>
        <p:spPr>
          <a:xfrm>
            <a:off x="2133600" y="1752600"/>
            <a:ext cx="37338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Rurality</a:t>
            </a:r>
          </a:p>
          <a:p>
            <a:pPr algn="just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Classifies entrepreneurs based on the percentage of each state’s population living in rural areas</a:t>
            </a:r>
          </a:p>
          <a:p>
            <a:pPr algn="ctr"/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D1969D-C9CD-416D-B899-579F876299B2}"/>
              </a:ext>
            </a:extLst>
          </p:cNvPr>
          <p:cNvSpPr/>
          <p:nvPr/>
        </p:nvSpPr>
        <p:spPr>
          <a:xfrm>
            <a:off x="6324600" y="1752600"/>
            <a:ext cx="3733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Population Size</a:t>
            </a:r>
          </a:p>
          <a:p>
            <a:pPr algn="just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Splits entrepreneurs into eight categories based on the size of the population in the area ranging from non-metropolitan to a population of 5 million or more</a:t>
            </a:r>
          </a:p>
          <a:p>
            <a:pPr algn="ctr"/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1FC7A-44E6-4208-A676-C0C877448A29}"/>
              </a:ext>
            </a:extLst>
          </p:cNvPr>
          <p:cNvSpPr/>
          <p:nvPr/>
        </p:nvSpPr>
        <p:spPr>
          <a:xfrm>
            <a:off x="6324600" y="3955776"/>
            <a:ext cx="37338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vs. Non-Rural</a:t>
            </a:r>
          </a:p>
          <a:p>
            <a:pPr algn="just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Splits entrepreneurs into two categories based on living within or outside a metropolitan statistical area (MSA)</a:t>
            </a:r>
          </a:p>
          <a:p>
            <a:pPr algn="ctr"/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12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5AA9-028E-4E88-8D31-013B31AF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and Research Approach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7B71D-130B-43C5-87F5-B82B1F3E5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American Community Survey (ACS) and Current Population Survey (CPS)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Reliable, nationally-representative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Descriptive Analysis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Cross-tabulations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Difference in means testing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Conditional analysis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analysis utilizes one definition of rural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F766C-286C-4A42-9453-07591BFD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A09A-3F8F-4575-9424-D00497EAB334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59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0CBD-0B43-4B88-97CF-6852F9CCF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Marital Status and Children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D47AB-9463-41EC-A0D0-E5EC2CD4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A09A-3F8F-4575-9424-D00497EAB334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9EF5A8-AD2D-4C18-9303-286622604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45078"/>
            <a:ext cx="4409234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2D3E15-60D8-42D3-A009-7BA5A059D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236" y="2445078"/>
            <a:ext cx="4646565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926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0CBD-0B43-4B88-97CF-6852F9CCF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Industry and Occupation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D47AB-9463-41EC-A0D0-E5EC2CD4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A09A-3F8F-4575-9424-D00497EAB334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ADC3A1-09DD-4363-AB26-74F852C496A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86" y="1586230"/>
            <a:ext cx="4106228" cy="4631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504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0CBD-0B43-4B88-97CF-6852F9CCF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Industry and Occupation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D47AB-9463-41EC-A0D0-E5EC2CD4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A09A-3F8F-4575-9424-D00497EAB334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42BB8-A010-4B52-9172-F076C4AC9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54" y="1600200"/>
            <a:ext cx="6383092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968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0CBD-0B43-4B88-97CF-6852F9CCF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Poverty and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D47AB-9463-41EC-A0D0-E5EC2CD4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A09A-3F8F-4575-9424-D00497EAB334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5F0BE2-8723-4C6A-9851-0511F0269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23954"/>
            <a:ext cx="4432286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FA43E1-CB1B-4F96-996D-E606C52A2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856" y="2423954"/>
            <a:ext cx="4536688" cy="29260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5BDC67-D8A0-42BC-8A2B-0E426B7B7F7E}"/>
              </a:ext>
            </a:extLst>
          </p:cNvPr>
          <p:cNvSpPr txBox="1"/>
          <p:nvPr/>
        </p:nvSpPr>
        <p:spPr>
          <a:xfrm>
            <a:off x="7543800" y="211617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Entrepreneurs</a:t>
            </a:r>
          </a:p>
        </p:txBody>
      </p:sp>
    </p:spTree>
    <p:extLst>
      <p:ext uri="{BB962C8B-B14F-4D97-AF65-F5344CB8AC3E}">
        <p14:creationId xmlns:p14="http://schemas.microsoft.com/office/powerpoint/2010/main" val="114762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0CBD-0B43-4B88-97CF-6852F9CCF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Usage and Qualification for SNAP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B83AC-D9C0-4817-8572-D443921DC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562600"/>
            <a:ext cx="8229600" cy="685800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Note: SNAP data are underreported within the CPS.  The SNAP income eligibility analysis is included to control for non-reporting bias.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D47AB-9463-41EC-A0D0-E5EC2CD4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A09A-3F8F-4575-9424-D00497EAB334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881D29-6C45-45B5-9F23-5FBDE8B4F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209800"/>
            <a:ext cx="4423787" cy="30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CA897C-20BA-4CC9-A97F-DB095CDFE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14" y="2209800"/>
            <a:ext cx="4584687" cy="3017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022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0CBD-0B43-4B88-97CF-6852F9CCF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Internet Access and Usage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D47AB-9463-41EC-A0D0-E5EC2CD4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A09A-3F8F-4575-9424-D00497EAB334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7F9D1D-043E-444C-A873-BCF9953C9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02" y="2485440"/>
            <a:ext cx="4519198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C80D76-BC22-4204-971B-8A0762863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98" y="2485440"/>
            <a:ext cx="4593763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2396A8-6249-4FF9-BC9B-E9B9125DACDF}"/>
              </a:ext>
            </a:extLst>
          </p:cNvPr>
          <p:cNvSpPr txBox="1"/>
          <p:nvPr/>
        </p:nvSpPr>
        <p:spPr>
          <a:xfrm>
            <a:off x="7278278" y="216715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Entrepreneurs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6AB87-A1C1-47C8-846C-7CCC519BF450}"/>
              </a:ext>
            </a:extLst>
          </p:cNvPr>
          <p:cNvSpPr txBox="1"/>
          <p:nvPr/>
        </p:nvSpPr>
        <p:spPr>
          <a:xfrm>
            <a:off x="3048000" y="2167152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Entrepreneurs</a:t>
            </a:r>
          </a:p>
        </p:txBody>
      </p:sp>
    </p:spTree>
    <p:extLst>
      <p:ext uri="{BB962C8B-B14F-4D97-AF65-F5344CB8AC3E}">
        <p14:creationId xmlns:p14="http://schemas.microsoft.com/office/powerpoint/2010/main" val="144751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2225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96ABC5F-C398-449C-8555-03D80FBAF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79" y="5735164"/>
            <a:ext cx="9966960" cy="934085"/>
          </a:xfrm>
        </p:spPr>
        <p:txBody>
          <a:bodyPr>
            <a:normAutofit/>
          </a:bodyPr>
          <a:lstStyle/>
          <a:p>
            <a:r>
              <a:rPr lang="en-US" sz="5800" dirty="0">
                <a:solidFill>
                  <a:srgbClr val="222552"/>
                </a:solidFill>
              </a:rPr>
              <a:t>Roll Call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F3ED9B4-9D78-4C93-B99C-10290EDA5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58" y="655793"/>
            <a:ext cx="9752381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14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0CBD-0B43-4B88-97CF-6852F9CCF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D47AB-9463-41EC-A0D0-E5EC2CD4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A09A-3F8F-4575-9424-D00497EAB334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69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>
            <a:extLst>
              <a:ext uri="{FF2B5EF4-FFF2-40B4-BE49-F238E27FC236}">
                <a16:creationId xmlns:a16="http://schemas.microsoft.com/office/drawing/2014/main" id="{9A4F1347-8CC2-4724-B8C0-29030ECE1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1" y="2657476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erson in a blue shirt&#10;&#10;Description automatically generated">
            <a:extLst>
              <a:ext uri="{FF2B5EF4-FFF2-40B4-BE49-F238E27FC236}">
                <a16:creationId xmlns:a16="http://schemas.microsoft.com/office/drawing/2014/main" id="{FF438A87-4762-460C-92B0-18A352DB9A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7" r="-2" b="45765"/>
          <a:stretch/>
        </p:blipFill>
        <p:spPr>
          <a:xfrm>
            <a:off x="7381876" y="10"/>
            <a:ext cx="4810125" cy="250182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CD1F927-F777-4643-B6B9-3FBCF7FFDE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8" r="3" b="27141"/>
          <a:stretch/>
        </p:blipFill>
        <p:spPr>
          <a:xfrm>
            <a:off x="4687635" y="-3618"/>
            <a:ext cx="3677817" cy="250545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5D2FB1-B5FD-40D2-9A1D-8A14044E35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528" r="-1" b="36783"/>
          <a:stretch/>
        </p:blipFill>
        <p:spPr>
          <a:xfrm>
            <a:off x="2283613" y="-3620"/>
            <a:ext cx="3393943" cy="2502843"/>
          </a:xfrm>
          <a:custGeom>
            <a:avLst/>
            <a:gdLst>
              <a:gd name="connsiteX0" fmla="*/ 1159715 w 3393943"/>
              <a:gd name="connsiteY0" fmla="*/ 0 h 2502843"/>
              <a:gd name="connsiteX1" fmla="*/ 3393943 w 3393943"/>
              <a:gd name="connsiteY1" fmla="*/ 0 h 2502843"/>
              <a:gd name="connsiteX2" fmla="*/ 2234228 w 3393943"/>
              <a:gd name="connsiteY2" fmla="*/ 2502843 h 2502843"/>
              <a:gd name="connsiteX3" fmla="*/ 0 w 3393943"/>
              <a:gd name="connsiteY3" fmla="*/ 2502843 h 25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4ED625-03D3-40B7-8015-AA6C626FF5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040" r="1" b="26111"/>
          <a:stretch/>
        </p:blipFill>
        <p:spPr>
          <a:xfrm>
            <a:off x="2" y="-6235"/>
            <a:ext cx="3255403" cy="2505456"/>
          </a:xfrm>
          <a:custGeom>
            <a:avLst/>
            <a:gdLst>
              <a:gd name="connsiteX0" fmla="*/ 0 w 3255403"/>
              <a:gd name="connsiteY0" fmla="*/ 0 h 2505456"/>
              <a:gd name="connsiteX1" fmla="*/ 3255403 w 3255403"/>
              <a:gd name="connsiteY1" fmla="*/ 0 h 2505456"/>
              <a:gd name="connsiteX2" fmla="*/ 2094477 w 3255403"/>
              <a:gd name="connsiteY2" fmla="*/ 2505456 h 2505456"/>
              <a:gd name="connsiteX3" fmla="*/ 0 w 3255403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sp>
        <p:nvSpPr>
          <p:cNvPr id="46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3D8D0-FE01-42AA-ADFB-08E62619F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74" y="3064619"/>
            <a:ext cx="4591050" cy="322389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Subcommittee Chair – Marygrace Sexton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Subcommittee Members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Jen Earle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Jessica Flynn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Barbara Kniff-McCulla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Bonnie Nawara</a:t>
            </a:r>
          </a:p>
        </p:txBody>
      </p:sp>
      <p:pic>
        <p:nvPicPr>
          <p:cNvPr id="13" name="Picture 12" descr="A person wearing a purple shirt&#10;&#10;Description automatically generated">
            <a:extLst>
              <a:ext uri="{FF2B5EF4-FFF2-40B4-BE49-F238E27FC236}">
                <a16:creationId xmlns:a16="http://schemas.microsoft.com/office/drawing/2014/main" id="{7FADB248-42D3-4615-94D6-8D53AC0BD9C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56" y="2987556"/>
            <a:ext cx="2257148" cy="3378683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E7C185-46D9-4F18-82AD-9DF65C3D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4" y="2228054"/>
            <a:ext cx="5646451" cy="18287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Rural Entrepreneurship</a:t>
            </a:r>
          </a:p>
        </p:txBody>
      </p:sp>
    </p:spTree>
    <p:extLst>
      <p:ext uri="{BB962C8B-B14F-4D97-AF65-F5344CB8AC3E}">
        <p14:creationId xmlns:p14="http://schemas.microsoft.com/office/powerpoint/2010/main" val="1985826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44D747-F79C-454E-897C-22BA81F1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</a:rPr>
              <a:t>Congressional Affairs Update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A177A4-F62D-4846-81EE-F41B54B8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27" y="1971800"/>
            <a:ext cx="3425609" cy="856401"/>
          </a:xfrm>
          <a:prstGeom prst="rect">
            <a:avLst/>
          </a:prstGeom>
        </p:spPr>
      </p:pic>
      <p:pic>
        <p:nvPicPr>
          <p:cNvPr id="5" name="Content Placeholder 4" descr="A top view of a city&#10;&#10;Description automatically generated">
            <a:extLst>
              <a:ext uri="{FF2B5EF4-FFF2-40B4-BE49-F238E27FC236}">
                <a16:creationId xmlns:a16="http://schemas.microsoft.com/office/drawing/2014/main" id="{86D34CCF-35E2-449A-A06E-55D6EB274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36" y="2065252"/>
            <a:ext cx="3433324" cy="669498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E9E33DE-5FA8-4CC4-9AAA-3C7E4ECA6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43" y="1744813"/>
            <a:ext cx="3423916" cy="112347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386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8" descr="A top view of a city&#10;&#10;Description automatically generated">
            <a:extLst>
              <a:ext uri="{FF2B5EF4-FFF2-40B4-BE49-F238E27FC236}">
                <a16:creationId xmlns:a16="http://schemas.microsoft.com/office/drawing/2014/main" id="{6B949038-6CDA-43DD-8875-F0D31411E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1" r="17618"/>
          <a:stretch/>
        </p:blipFill>
        <p:spPr>
          <a:xfrm>
            <a:off x="643467" y="480903"/>
            <a:ext cx="10929788" cy="3515213"/>
          </a:xfrm>
          <a:prstGeom prst="rect">
            <a:avLst/>
          </a:prstGeom>
        </p:spPr>
      </p:pic>
      <p:sp>
        <p:nvSpPr>
          <p:cNvPr id="31" name="Rectangle 22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2B414-CD72-4EA1-92AA-76D46851D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  <a:solidFill>
            <a:srgbClr val="1D3259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Public Comment &amp; Questions </a:t>
            </a:r>
          </a:p>
        </p:txBody>
      </p:sp>
    </p:spTree>
    <p:extLst>
      <p:ext uri="{BB962C8B-B14F-4D97-AF65-F5344CB8AC3E}">
        <p14:creationId xmlns:p14="http://schemas.microsoft.com/office/powerpoint/2010/main" val="591003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2225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96ABC5F-C398-449C-8555-03D80FBAF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en-US" sz="5800" dirty="0">
                <a:solidFill>
                  <a:srgbClr val="222552"/>
                </a:solidFill>
              </a:rPr>
              <a:t>Thank You</a:t>
            </a:r>
          </a:p>
        </p:txBody>
      </p:sp>
      <p:pic>
        <p:nvPicPr>
          <p:cNvPr id="5" name="Picture 4" descr="A picture containing water&#10;&#10;Description automatically generated">
            <a:extLst>
              <a:ext uri="{FF2B5EF4-FFF2-40B4-BE49-F238E27FC236}">
                <a16:creationId xmlns:a16="http://schemas.microsoft.com/office/drawing/2014/main" id="{679E5F61-12C7-42D5-BE04-C8C866313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r="20775" b="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FBE357-9BF1-4777-A322-0D571AC56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10" y="3851205"/>
            <a:ext cx="46863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1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F114F-3DF8-410B-A516-F92665930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Opening Remarks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9D4724C-FBC6-4789-8A91-491A93BFF9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r="7621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7" name="Picture 6" descr="A picture containing water&#10;&#10;Description automatically generated">
            <a:extLst>
              <a:ext uri="{FF2B5EF4-FFF2-40B4-BE49-F238E27FC236}">
                <a16:creationId xmlns:a16="http://schemas.microsoft.com/office/drawing/2014/main" id="{34C69E15-C45B-40F8-A267-792EF7723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6" r="27610" b="-1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8F4177-38B9-4A22-AD2F-7193B2F5DD2B}"/>
              </a:ext>
            </a:extLst>
          </p:cNvPr>
          <p:cNvSpPr txBox="1"/>
          <p:nvPr/>
        </p:nvSpPr>
        <p:spPr>
          <a:xfrm>
            <a:off x="5763676" y="5557205"/>
            <a:ext cx="49815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Liz Sara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Chair, National Women’s Business Council</a:t>
            </a:r>
          </a:p>
        </p:txBody>
      </p:sp>
    </p:spTree>
    <p:extLst>
      <p:ext uri="{BB962C8B-B14F-4D97-AF65-F5344CB8AC3E}">
        <p14:creationId xmlns:p14="http://schemas.microsoft.com/office/powerpoint/2010/main" val="807474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A83A27D-3ECE-4E79-BB1B-D2190A20A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 r="3" b="15438"/>
          <a:stretch/>
        </p:blipFill>
        <p:spPr>
          <a:xfrm>
            <a:off x="3072973" y="-2"/>
            <a:ext cx="2970445" cy="3383269"/>
          </a:xfrm>
          <a:prstGeom prst="rect">
            <a:avLst/>
          </a:prstGeom>
        </p:spPr>
      </p:pic>
      <p:pic>
        <p:nvPicPr>
          <p:cNvPr id="19" name="Picture 18" descr="A person in a red shirt&#10;&#10;Description automatically generated">
            <a:extLst>
              <a:ext uri="{FF2B5EF4-FFF2-40B4-BE49-F238E27FC236}">
                <a16:creationId xmlns:a16="http://schemas.microsoft.com/office/drawing/2014/main" id="{A5D170D4-9457-4656-B371-40719FBDE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-1" b="19226"/>
          <a:stretch/>
        </p:blipFill>
        <p:spPr>
          <a:xfrm>
            <a:off x="-1018" y="-1"/>
            <a:ext cx="2970465" cy="3383268"/>
          </a:xfrm>
          <a:prstGeom prst="rect">
            <a:avLst/>
          </a:prstGeom>
        </p:spPr>
      </p:pic>
      <p:pic>
        <p:nvPicPr>
          <p:cNvPr id="17" name="Picture 1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5ED7AD1-88E3-400D-9454-DF41D3418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0" r="-3" b="12126"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CF517E-09FA-4027-B694-CC103FC1C3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01" b="1655"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1168731-1A44-4D0A-A5AF-4991804EAC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2" r="33507" b="1"/>
          <a:stretch/>
        </p:blipFill>
        <p:spPr>
          <a:xfrm>
            <a:off x="-1019" y="3383266"/>
            <a:ext cx="6146927" cy="377953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31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70A75-0CA6-4D84-AE3E-C104633B2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Access to Capital &amp; Opportunity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48BFEC6-B59E-4648-B218-42A4EACC3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Subcommittee Chair – Rebecca Contreras</a:t>
            </a:r>
          </a:p>
          <a:p>
            <a:r>
              <a:rPr lang="en-US" sz="1800" dirty="0">
                <a:solidFill>
                  <a:srgbClr val="FFFFFF"/>
                </a:solidFill>
              </a:rPr>
              <a:t>Subcommittee members</a:t>
            </a:r>
          </a:p>
          <a:p>
            <a:pPr lvl="1"/>
            <a:r>
              <a:rPr lang="en-US" sz="1400" dirty="0">
                <a:solidFill>
                  <a:srgbClr val="FFFFFF"/>
                </a:solidFill>
              </a:rPr>
              <a:t>Nicole Cober</a:t>
            </a:r>
          </a:p>
          <a:p>
            <a:pPr lvl="1"/>
            <a:r>
              <a:rPr lang="en-US" sz="1400" dirty="0">
                <a:solidFill>
                  <a:srgbClr val="FFFFFF"/>
                </a:solidFill>
              </a:rPr>
              <a:t>Pamela Prince-Eason</a:t>
            </a:r>
          </a:p>
          <a:p>
            <a:pPr lvl="1"/>
            <a:r>
              <a:rPr lang="en-US" sz="1400" dirty="0">
                <a:solidFill>
                  <a:srgbClr val="FFFFFF"/>
                </a:solidFill>
              </a:rPr>
              <a:t>Vanessa Dawson</a:t>
            </a:r>
          </a:p>
        </p:txBody>
      </p:sp>
    </p:spTree>
    <p:extLst>
      <p:ext uri="{BB962C8B-B14F-4D97-AF65-F5344CB8AC3E}">
        <p14:creationId xmlns:p14="http://schemas.microsoft.com/office/powerpoint/2010/main" val="409931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63961-5E69-4D39-830A-55C4A2697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1734" cy="1212315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Women in STEM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D18CA7C-6EC3-4FD1-9812-BCB941759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614" y="1701532"/>
            <a:ext cx="4846320" cy="0"/>
          </a:xfrm>
          <a:prstGeom prst="line">
            <a:avLst/>
          </a:prstGeom>
          <a:ln w="19050">
            <a:solidFill>
              <a:srgbClr val="3032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DD00FF59-C00A-49FC-A497-7D5F0F066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1734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303258"/>
              </a:buClr>
              <a:buNone/>
            </a:pPr>
            <a:r>
              <a:rPr lang="en-US" sz="3600" b="1" dirty="0">
                <a:solidFill>
                  <a:schemeClr val="bg1"/>
                </a:solidFill>
              </a:rPr>
              <a:t>Subcommittee chair</a:t>
            </a:r>
          </a:p>
          <a:p>
            <a:pPr>
              <a:buClr>
                <a:srgbClr val="303258"/>
              </a:buClr>
            </a:pPr>
            <a:r>
              <a:rPr lang="en-US" sz="3600" b="1" dirty="0">
                <a:solidFill>
                  <a:schemeClr val="bg1"/>
                </a:solidFill>
              </a:rPr>
              <a:t>Shelonda Stokes</a:t>
            </a:r>
          </a:p>
          <a:p>
            <a:pPr>
              <a:buClr>
                <a:srgbClr val="303258"/>
              </a:buClr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Clr>
                <a:srgbClr val="303258"/>
              </a:buClr>
              <a:buNone/>
            </a:pPr>
            <a:r>
              <a:rPr lang="en-US" sz="3600" b="1" dirty="0">
                <a:solidFill>
                  <a:schemeClr val="bg1"/>
                </a:solidFill>
              </a:rPr>
              <a:t>Subcommittee Member</a:t>
            </a:r>
          </a:p>
          <a:p>
            <a:pPr>
              <a:buClr>
                <a:srgbClr val="303258"/>
              </a:buClr>
            </a:pPr>
            <a:r>
              <a:rPr lang="en-US" sz="3600" b="1" dirty="0">
                <a:solidFill>
                  <a:schemeClr val="bg1"/>
                </a:solidFill>
              </a:rPr>
              <a:t>Monica </a:t>
            </a:r>
            <a:r>
              <a:rPr lang="en-US" sz="3600" b="1" dirty="0" err="1">
                <a:solidFill>
                  <a:schemeClr val="bg1"/>
                </a:solidFill>
              </a:rPr>
              <a:t>Stynchula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B779425-BFBA-47B9-A1CE-915CFCC702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r="10957" b="-5"/>
          <a:stretch/>
        </p:blipFill>
        <p:spPr>
          <a:xfrm>
            <a:off x="6408277" y="481264"/>
            <a:ext cx="2213811" cy="2855799"/>
          </a:xfrm>
          <a:prstGeom prst="rect">
            <a:avLst/>
          </a:prstGeom>
        </p:spPr>
      </p:pic>
      <p:pic>
        <p:nvPicPr>
          <p:cNvPr id="9" name="Picture 8" descr="A picture containing water&#10;&#10;Description automatically generated">
            <a:extLst>
              <a:ext uri="{FF2B5EF4-FFF2-40B4-BE49-F238E27FC236}">
                <a16:creationId xmlns:a16="http://schemas.microsoft.com/office/drawing/2014/main" id="{C449A82B-3FF9-4F22-803A-3ED0A356714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2" t="-1319" r="35570" b="11072"/>
          <a:stretch/>
        </p:blipFill>
        <p:spPr>
          <a:xfrm>
            <a:off x="8776091" y="481264"/>
            <a:ext cx="2926080" cy="164592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0D4A25F-24C8-449C-84C2-0EF3A3A7F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398651" y="3497931"/>
            <a:ext cx="2212848" cy="1750344"/>
          </a:xfrm>
          <a:prstGeom prst="rect">
            <a:avLst/>
          </a:prstGeom>
          <a:solidFill>
            <a:srgbClr val="303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9ECE1D9-7229-4C25-B8B2-A9ECDAE201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 r="4" b="6882"/>
          <a:stretch/>
        </p:blipFill>
        <p:spPr>
          <a:xfrm>
            <a:off x="8776091" y="2503727"/>
            <a:ext cx="2931277" cy="389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>
            <a:extLst>
              <a:ext uri="{FF2B5EF4-FFF2-40B4-BE49-F238E27FC236}">
                <a16:creationId xmlns:a16="http://schemas.microsoft.com/office/drawing/2014/main" id="{9A4F1347-8CC2-4724-B8C0-29030ECE1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1" y="2657476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erson in a blue shirt&#10;&#10;Description automatically generated">
            <a:extLst>
              <a:ext uri="{FF2B5EF4-FFF2-40B4-BE49-F238E27FC236}">
                <a16:creationId xmlns:a16="http://schemas.microsoft.com/office/drawing/2014/main" id="{FF438A87-4762-460C-92B0-18A352DB9A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7" r="-2" b="45765"/>
          <a:stretch/>
        </p:blipFill>
        <p:spPr>
          <a:xfrm>
            <a:off x="7381876" y="10"/>
            <a:ext cx="4810125" cy="250182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CD1F927-F777-4643-B6B9-3FBCF7FFDE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8" r="3" b="27141"/>
          <a:stretch/>
        </p:blipFill>
        <p:spPr>
          <a:xfrm>
            <a:off x="4687635" y="-3618"/>
            <a:ext cx="3677817" cy="250545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5D2FB1-B5FD-40D2-9A1D-8A14044E35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528" r="-1" b="36783"/>
          <a:stretch/>
        </p:blipFill>
        <p:spPr>
          <a:xfrm>
            <a:off x="2283613" y="-3620"/>
            <a:ext cx="3393943" cy="2502843"/>
          </a:xfrm>
          <a:custGeom>
            <a:avLst/>
            <a:gdLst>
              <a:gd name="connsiteX0" fmla="*/ 1159715 w 3393943"/>
              <a:gd name="connsiteY0" fmla="*/ 0 h 2502843"/>
              <a:gd name="connsiteX1" fmla="*/ 3393943 w 3393943"/>
              <a:gd name="connsiteY1" fmla="*/ 0 h 2502843"/>
              <a:gd name="connsiteX2" fmla="*/ 2234228 w 3393943"/>
              <a:gd name="connsiteY2" fmla="*/ 2502843 h 2502843"/>
              <a:gd name="connsiteX3" fmla="*/ 0 w 3393943"/>
              <a:gd name="connsiteY3" fmla="*/ 2502843 h 25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4ED625-03D3-40B7-8015-AA6C626FF5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040" r="1" b="26111"/>
          <a:stretch/>
        </p:blipFill>
        <p:spPr>
          <a:xfrm>
            <a:off x="2" y="-6235"/>
            <a:ext cx="3255403" cy="2505456"/>
          </a:xfrm>
          <a:custGeom>
            <a:avLst/>
            <a:gdLst>
              <a:gd name="connsiteX0" fmla="*/ 0 w 3255403"/>
              <a:gd name="connsiteY0" fmla="*/ 0 h 2505456"/>
              <a:gd name="connsiteX1" fmla="*/ 3255403 w 3255403"/>
              <a:gd name="connsiteY1" fmla="*/ 0 h 2505456"/>
              <a:gd name="connsiteX2" fmla="*/ 2094477 w 3255403"/>
              <a:gd name="connsiteY2" fmla="*/ 2505456 h 2505456"/>
              <a:gd name="connsiteX3" fmla="*/ 0 w 3255403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sp>
        <p:nvSpPr>
          <p:cNvPr id="46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3D8D0-FE01-42AA-ADFB-08E62619F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74" y="3064619"/>
            <a:ext cx="4591050" cy="322389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Subcommittee Chair – Marygrace Sexton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Subcommittee Members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Jen Earle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Jessica Flynn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Barbara Kniff-McCulla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Bonnie Nawara</a:t>
            </a:r>
          </a:p>
        </p:txBody>
      </p:sp>
      <p:pic>
        <p:nvPicPr>
          <p:cNvPr id="13" name="Picture 12" descr="A person wearing a purple shirt&#10;&#10;Description automatically generated">
            <a:extLst>
              <a:ext uri="{FF2B5EF4-FFF2-40B4-BE49-F238E27FC236}">
                <a16:creationId xmlns:a16="http://schemas.microsoft.com/office/drawing/2014/main" id="{7FADB248-42D3-4615-94D6-8D53AC0BD9C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56" y="2987556"/>
            <a:ext cx="2257148" cy="3378683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E7C185-46D9-4F18-82AD-9DF65C3D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4" y="2228054"/>
            <a:ext cx="5646451" cy="18287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Rural Entrepreneurship</a:t>
            </a:r>
          </a:p>
        </p:txBody>
      </p:sp>
    </p:spTree>
    <p:extLst>
      <p:ext uri="{BB962C8B-B14F-4D97-AF65-F5344CB8AC3E}">
        <p14:creationId xmlns:p14="http://schemas.microsoft.com/office/powerpoint/2010/main" val="344017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DB72C-9E58-406A-9785-8C7DB30B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72" y="4892358"/>
            <a:ext cx="4543421" cy="1325563"/>
          </a:xfrm>
        </p:spPr>
        <p:txBody>
          <a:bodyPr>
            <a:no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</a:rPr>
              <a:t>Rural Women Entrepreneurs: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Challenges &amp; Opportunities</a:t>
            </a:r>
          </a:p>
        </p:txBody>
      </p:sp>
      <p:pic>
        <p:nvPicPr>
          <p:cNvPr id="5" name="Picture 4" descr="A top view of a city&#10;&#10;Description automatically generated">
            <a:extLst>
              <a:ext uri="{FF2B5EF4-FFF2-40B4-BE49-F238E27FC236}">
                <a16:creationId xmlns:a16="http://schemas.microsoft.com/office/drawing/2014/main" id="{09F36C39-1359-417E-ACEB-66CABC27B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2" y="1261515"/>
            <a:ext cx="10595911" cy="206620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39665" y="5097939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2A069-14BE-4CD5-9126-671730085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8783" y="4824249"/>
            <a:ext cx="7020449" cy="14617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Emma </a:t>
            </a:r>
            <a:r>
              <a:rPr lang="en-US" sz="2400" b="1" dirty="0" err="1">
                <a:solidFill>
                  <a:schemeClr val="bg1"/>
                </a:solidFill>
              </a:rPr>
              <a:t>Broming</a:t>
            </a:r>
            <a:r>
              <a:rPr lang="en-US" sz="2400" b="1" dirty="0">
                <a:solidFill>
                  <a:schemeClr val="bg1"/>
                </a:solidFill>
              </a:rPr>
              <a:t>, Premier Quantitative Consulting, Inc.</a:t>
            </a:r>
          </a:p>
        </p:txBody>
      </p:sp>
    </p:spTree>
    <p:extLst>
      <p:ext uri="{BB962C8B-B14F-4D97-AF65-F5344CB8AC3E}">
        <p14:creationId xmlns:p14="http://schemas.microsoft.com/office/powerpoint/2010/main" val="382581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828801"/>
            <a:ext cx="8229600" cy="177165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Rural Women Entrepreneurs: Challenges and Opportunities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1148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A Research Highlights</a:t>
            </a:r>
          </a:p>
          <a:p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Women’s Business Council</a:t>
            </a:r>
          </a:p>
          <a:p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73351018P0066</a:t>
            </a:r>
          </a:p>
          <a:p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17, 2019</a:t>
            </a:r>
          </a:p>
        </p:txBody>
      </p:sp>
    </p:spTree>
    <p:extLst>
      <p:ext uri="{BB962C8B-B14F-4D97-AF65-F5344CB8AC3E}">
        <p14:creationId xmlns:p14="http://schemas.microsoft.com/office/powerpoint/2010/main" val="2875244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0CBD-0B43-4B88-97CF-6852F9CCF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Rural Women?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B83AC-D9C0-4817-8572-D443921DC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Entrepreneurship is central to rural job creation and economic growth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of two-thirds of new rural jobs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Challenges associated with rurality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Decreased access to capital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Lower availability of business support services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Decreased access to skilled workforce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Unreliable access to technology and broadband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Lack of necessary infrastructure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D47AB-9463-41EC-A0D0-E5EC2CD4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2A09A-3F8F-4575-9424-D00497EAB334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59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921</Words>
  <Application>Microsoft Office PowerPoint</Application>
  <PresentationFormat>Widescreen</PresentationFormat>
  <Paragraphs>144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Tw Cen MT</vt:lpstr>
      <vt:lpstr>Office Theme</vt:lpstr>
      <vt:lpstr>1_Office Theme</vt:lpstr>
      <vt:lpstr>Public Meeting</vt:lpstr>
      <vt:lpstr>Roll Call</vt:lpstr>
      <vt:lpstr>Opening Remarks</vt:lpstr>
      <vt:lpstr>Access to Capital &amp; Opportunity</vt:lpstr>
      <vt:lpstr>Women in STEM </vt:lpstr>
      <vt:lpstr>Rural Entrepreneurship</vt:lpstr>
      <vt:lpstr>Rural Women Entrepreneurs:  Challenges &amp; Opportunities</vt:lpstr>
      <vt:lpstr>Rural Women Entrepreneurs: Challenges and Opportunities</vt:lpstr>
      <vt:lpstr>Why Rural Women?</vt:lpstr>
      <vt:lpstr>Why Rural Women?</vt:lpstr>
      <vt:lpstr>Research Goals</vt:lpstr>
      <vt:lpstr>Defining Rural</vt:lpstr>
      <vt:lpstr>Data and Research Approach </vt:lpstr>
      <vt:lpstr>Marital Status and Children</vt:lpstr>
      <vt:lpstr>Industry and Occupation</vt:lpstr>
      <vt:lpstr>Industry and Occupation</vt:lpstr>
      <vt:lpstr>Poverty and Income</vt:lpstr>
      <vt:lpstr>Usage and Qualification for SNAP</vt:lpstr>
      <vt:lpstr>Internet Access and Usage</vt:lpstr>
      <vt:lpstr>Thank You</vt:lpstr>
      <vt:lpstr>Rural Entrepreneurship</vt:lpstr>
      <vt:lpstr>Congressional Affairs Update</vt:lpstr>
      <vt:lpstr>Public Comment &amp; Questions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Meeting</dc:title>
  <dc:creator>Wroge, Temren R.</dc:creator>
  <cp:lastModifiedBy>Judah, Ashley V.</cp:lastModifiedBy>
  <cp:revision>10</cp:revision>
  <dcterms:created xsi:type="dcterms:W3CDTF">2019-05-10T15:19:20Z</dcterms:created>
  <dcterms:modified xsi:type="dcterms:W3CDTF">2019-05-17T16:47:42Z</dcterms:modified>
</cp:coreProperties>
</file>