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71" r:id="rId5"/>
    <p:sldMasterId id="2147483683" r:id="rId6"/>
    <p:sldMasterId id="2147483697" r:id="rId7"/>
    <p:sldMasterId id="2147483711" r:id="rId8"/>
    <p:sldMasterId id="2147483725" r:id="rId9"/>
    <p:sldMasterId id="2147483739" r:id="rId10"/>
    <p:sldMasterId id="2147483753" r:id="rId11"/>
  </p:sldMasterIdLst>
  <p:notesMasterIdLst>
    <p:notesMasterId r:id="rId25"/>
  </p:notesMasterIdLst>
  <p:handoutMasterIdLst>
    <p:handoutMasterId r:id="rId26"/>
  </p:handoutMasterIdLst>
  <p:sldIdLst>
    <p:sldId id="326" r:id="rId12"/>
    <p:sldId id="257" r:id="rId13"/>
    <p:sldId id="258" r:id="rId14"/>
    <p:sldId id="259" r:id="rId15"/>
    <p:sldId id="322" r:id="rId16"/>
    <p:sldId id="324" r:id="rId17"/>
    <p:sldId id="330" r:id="rId18"/>
    <p:sldId id="328" r:id="rId19"/>
    <p:sldId id="332" r:id="rId20"/>
    <p:sldId id="329" r:id="rId21"/>
    <p:sldId id="331" r:id="rId22"/>
    <p:sldId id="333" r:id="rId23"/>
    <p:sldId id="327" r:id="rId2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B78CEBB-21A3-4CEE-98E5-1E65718E1211}">
          <p14:sldIdLst>
            <p14:sldId id="326"/>
            <p14:sldId id="257"/>
            <p14:sldId id="258"/>
            <p14:sldId id="259"/>
            <p14:sldId id="322"/>
            <p14:sldId id="324"/>
            <p14:sldId id="330"/>
            <p14:sldId id="328"/>
            <p14:sldId id="332"/>
            <p14:sldId id="329"/>
            <p14:sldId id="331"/>
            <p14:sldId id="333"/>
            <p14:sldId id="32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Killian" initials="KK" lastIdx="1" clrIdx="0"/>
  <p:cmAuthor id="2" name="Gramigna, Giuseppe E." initials="GGE" lastIdx="2" clrIdx="1">
    <p:extLst>
      <p:ext uri="{19B8F6BF-5375-455C-9EA6-DF929625EA0E}">
        <p15:presenceInfo xmlns:p15="http://schemas.microsoft.com/office/powerpoint/2012/main" userId="S::GEGiusep@sba.gov::4016f191-df55-4ef6-9a42-d28fbddddaa8" providerId="AD"/>
      </p:ext>
    </p:extLst>
  </p:cmAuthor>
  <p:cmAuthor id="3" name="Gibson, Patricia M" initials="GPM" lastIdx="9" clrIdx="2">
    <p:extLst>
      <p:ext uri="{19B8F6BF-5375-455C-9EA6-DF929625EA0E}">
        <p15:presenceInfo xmlns:p15="http://schemas.microsoft.com/office/powerpoint/2012/main" userId="S::PMGibson@sba.gov::8fe00576-c4b5-46e3-b761-0866c31d3d94" providerId="AD"/>
      </p:ext>
    </p:extLst>
  </p:cmAuthor>
  <p:cmAuthor id="4" name="Roebker, Andrea N." initials="RN" lastIdx="5" clrIdx="3">
    <p:extLst>
      <p:ext uri="{19B8F6BF-5375-455C-9EA6-DF929625EA0E}">
        <p15:presenceInfo xmlns:p15="http://schemas.microsoft.com/office/powerpoint/2012/main" userId="S::aroebke@sba.gov::fb2d2af5-02f5-4dbb-b8ba-7d22d256b8f6" providerId="AD"/>
      </p:ext>
    </p:extLst>
  </p:cmAuthor>
  <p:cmAuthor id="5" name="Schimpp, Michele J." initials="SMJ" lastIdx="1" clrIdx="4">
    <p:extLst>
      <p:ext uri="{19B8F6BF-5375-455C-9EA6-DF929625EA0E}">
        <p15:presenceInfo xmlns:p15="http://schemas.microsoft.com/office/powerpoint/2012/main" userId="S::MJSchimp@sba.gov::47d3d2d5-efd4-400c-a487-8013814be935" providerId="AD"/>
      </p:ext>
    </p:extLst>
  </p:cmAuthor>
  <p:cmAuthor id="6" name="Eskelinen, Christopher O." initials="ECO" lastIdx="1" clrIdx="5">
    <p:extLst>
      <p:ext uri="{19B8F6BF-5375-455C-9EA6-DF929625EA0E}">
        <p15:presenceInfo xmlns:p15="http://schemas.microsoft.com/office/powerpoint/2012/main" userId="S::COESKELI@sba.gov::61e09370-ddda-4c0c-ba10-8fe026e0bed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B4"/>
    <a:srgbClr val="003E7F"/>
    <a:srgbClr val="003F80"/>
    <a:srgbClr val="000000"/>
    <a:srgbClr val="CC0000"/>
    <a:srgbClr val="002060"/>
    <a:srgbClr val="898989"/>
    <a:srgbClr val="002E6D"/>
    <a:srgbClr val="CC3538"/>
    <a:srgbClr val="0091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8" autoAdjust="0"/>
    <p:restoredTop sz="77598" autoAdjust="0"/>
  </p:normalViewPr>
  <p:slideViewPr>
    <p:cSldViewPr snapToGrid="0" snapToObjects="1">
      <p:cViewPr varScale="1">
        <p:scale>
          <a:sx n="52" d="100"/>
          <a:sy n="52" d="100"/>
        </p:scale>
        <p:origin x="1844" y="44"/>
      </p:cViewPr>
      <p:guideLst/>
    </p:cSldViewPr>
  </p:slideViewPr>
  <p:outlineViewPr>
    <p:cViewPr>
      <p:scale>
        <a:sx n="33" d="100"/>
        <a:sy n="33" d="100"/>
      </p:scale>
      <p:origin x="0" y="-3828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napToObjects="1">
      <p:cViewPr>
        <p:scale>
          <a:sx n="92" d="100"/>
          <a:sy n="92" d="100"/>
        </p:scale>
        <p:origin x="1692" y="-17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roge, Temren R." userId="4f24e593-a044-4d05-a47c-dfa45aedd903" providerId="ADAL" clId="{341AAC45-A6E0-4D61-BAF6-B8585AA67423}"/>
    <pc:docChg chg="custSel modSld">
      <pc:chgData name="Wroge, Temren R." userId="4f24e593-a044-4d05-a47c-dfa45aedd903" providerId="ADAL" clId="{341AAC45-A6E0-4D61-BAF6-B8585AA67423}" dt="2020-07-27T17:06:04.673" v="0" actId="27636"/>
      <pc:docMkLst>
        <pc:docMk/>
      </pc:docMkLst>
      <pc:sldChg chg="modSp mod">
        <pc:chgData name="Wroge, Temren R." userId="4f24e593-a044-4d05-a47c-dfa45aedd903" providerId="ADAL" clId="{341AAC45-A6E0-4D61-BAF6-B8585AA67423}" dt="2020-07-27T17:06:04.673" v="0" actId="27636"/>
        <pc:sldMkLst>
          <pc:docMk/>
          <pc:sldMk cId="960080622" sldId="322"/>
        </pc:sldMkLst>
        <pc:spChg chg="mod">
          <ac:chgData name="Wroge, Temren R." userId="4f24e593-a044-4d05-a47c-dfa45aedd903" providerId="ADAL" clId="{341AAC45-A6E0-4D61-BAF6-B8585AA67423}" dt="2020-07-27T17:06:04.673" v="0" actId="27636"/>
          <ac:spMkLst>
            <pc:docMk/>
            <pc:sldMk cId="960080622" sldId="322"/>
            <ac:spMk id="8" creationId="{054A19E8-6684-43F0-9F4A-DFB0DA331EC6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0"/>
            <a:ext cx="3043343" cy="467072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r">
              <a:defRPr sz="1200"/>
            </a:lvl1pPr>
          </a:lstStyle>
          <a:p>
            <a:fld id="{17062E8F-0327-1B44-880E-F1AFCA2C073C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1"/>
            <a:ext cx="3043343" cy="467071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r">
              <a:defRPr sz="1200"/>
            </a:lvl1pPr>
          </a:lstStyle>
          <a:p>
            <a:fld id="{721A873F-EF5E-994B-9976-428F934A0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20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7072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r">
              <a:defRPr sz="1200"/>
            </a:lvl1pPr>
          </a:lstStyle>
          <a:p>
            <a:fld id="{0C0BF4D7-81BE-0B4C-B655-82AD930F9C8A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3" tIns="46657" rIns="93313" bIns="4665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13" tIns="46657" rIns="93313" bIns="4665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1"/>
            <a:ext cx="3043343" cy="467071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r">
              <a:defRPr sz="1200"/>
            </a:lvl1pPr>
          </a:lstStyle>
          <a:p>
            <a:fld id="{452140A9-11FD-AB46-B99D-C1331D8D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7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0" dirty="0">
                <a:highlight>
                  <a:srgbClr val="FFFF00"/>
                </a:highlight>
              </a:rPr>
              <a:t>I also want to let you know about </a:t>
            </a:r>
            <a:r>
              <a:rPr lang="en-US" b="1" dirty="0">
                <a:highlight>
                  <a:srgbClr val="FFFF00"/>
                </a:highlight>
              </a:rPr>
              <a:t>the State Trade Expansion Program</a:t>
            </a:r>
            <a:r>
              <a:rPr lang="en-US" b="0" dirty="0">
                <a:highlight>
                  <a:srgbClr val="FFFF00"/>
                </a:highlight>
              </a:rPr>
              <a:t>.</a:t>
            </a:r>
          </a:p>
          <a:p>
            <a:pPr lvl="0"/>
            <a:endParaRPr lang="en-US" sz="1100" b="0" dirty="0">
              <a:highlight>
                <a:srgbClr val="FFFF00"/>
              </a:highlight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b="0" dirty="0">
                <a:highlight>
                  <a:srgbClr val="FFFF00"/>
                </a:highlight>
              </a:rPr>
              <a:t>I hope you are all familiar with STEP.  It has been an incredible resource for U.S. small business exporters.</a:t>
            </a:r>
            <a:r>
              <a:rPr lang="en-US" sz="120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 Our goal with the STEP is to help all small businesses meet their international goals.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Find new markets</a:t>
            </a:r>
            <a:endParaRPr lang="en-US" dirty="0">
              <a:effectLst/>
              <a:highlight>
                <a:srgbClr val="FFFF00"/>
              </a:highlight>
            </a:endParaRP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Expanding sales in current markets</a:t>
            </a:r>
            <a:endParaRPr lang="en-US" dirty="0">
              <a:effectLst/>
              <a:highlight>
                <a:srgbClr val="FFFF00"/>
              </a:highlight>
            </a:endParaRPr>
          </a:p>
          <a:p>
            <a:pPr lvl="1"/>
            <a:endParaRPr lang="en-US" sz="1100" b="1" dirty="0">
              <a:highlight>
                <a:srgbClr val="FFFF00"/>
              </a:highlight>
            </a:endParaRPr>
          </a:p>
          <a:p>
            <a:pPr lvl="1"/>
            <a:r>
              <a:rPr lang="en-US" dirty="0">
                <a:highlight>
                  <a:srgbClr val="FFFF00"/>
                </a:highlight>
              </a:rPr>
              <a:t>Last year, STEP helped over 6,000 businesses with $18 million in grants to 44 States/territories.  These businesses, in turn, reported over $500 million in export sales.</a:t>
            </a:r>
          </a:p>
          <a:p>
            <a:pPr lvl="1"/>
            <a:endParaRPr lang="en-US" dirty="0">
              <a:highlight>
                <a:srgbClr val="FFFF00"/>
              </a:highlight>
            </a:endParaRPr>
          </a:p>
          <a:p>
            <a:pPr lvl="1"/>
            <a:r>
              <a:rPr lang="en-US" dirty="0">
                <a:highlight>
                  <a:srgbClr val="FFFF00"/>
                </a:highlight>
              </a:rPr>
              <a:t>Each State/Territory runs the program slightly differently, so visit sba.gov/international to find out if your state or territory participates.</a:t>
            </a:r>
          </a:p>
          <a:p>
            <a:pPr lvl="0"/>
            <a:endParaRPr lang="en-US" dirty="0">
              <a:highlight>
                <a:srgbClr val="FFFF00"/>
              </a:highlight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To achieve this,  STEP offers grants to help your business: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Learn how to export</a:t>
            </a:r>
            <a:r>
              <a:rPr lang="en-US" sz="1200" u="sng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 through paid training fees</a:t>
            </a:r>
            <a:endParaRPr lang="en-US" sz="1200" kern="1200" dirty="0">
              <a:solidFill>
                <a:schemeClr val="tx1"/>
              </a:solidFill>
              <a:effectLst/>
              <a:highlight>
                <a:srgbClr val="FFFF00"/>
              </a:highlight>
              <a:latin typeface="+mn-lt"/>
              <a:ea typeface="+mn-ea"/>
              <a:cs typeface="+mn-cs"/>
            </a:endParaRP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Participate in foreign </a:t>
            </a:r>
            <a:r>
              <a:rPr lang="en-US" sz="1200" b="1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and virtual </a:t>
            </a:r>
            <a:r>
              <a:rPr lang="en-US" sz="120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trade missions and trade shows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Obtain services to support foreign market entry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b="1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International Partner Search Plus Virtual Introductions for business matchmaking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Translate websites to attract foreign buyers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b="1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Conduct Market intelligence reports and initial market check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Design international marketing products or campaigns.</a:t>
            </a:r>
          </a:p>
          <a:p>
            <a:endParaRPr lang="en-US" sz="1200" kern="1200" dirty="0">
              <a:solidFill>
                <a:schemeClr val="tx1"/>
              </a:solidFill>
              <a:effectLst/>
              <a:highlight>
                <a:srgbClr val="FFFF00"/>
              </a:highlight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And I am really pleased to let you know that the next round of STEP grants has increased to $19 million. 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So if you are interested in finding out if your state has a STEP grant that can support global sales, visit sba.gov/international.</a:t>
            </a:r>
          </a:p>
          <a:p>
            <a:endParaRPr lang="en-US" sz="1200" kern="1200" dirty="0">
              <a:solidFill>
                <a:schemeClr val="tx1"/>
              </a:solidFill>
              <a:effectLst/>
              <a:highlight>
                <a:srgbClr val="FFFF00"/>
              </a:highlight>
              <a:latin typeface="+mn-lt"/>
              <a:ea typeface="+mn-ea"/>
              <a:cs typeface="+mn-cs"/>
            </a:endParaRPr>
          </a:p>
          <a:p>
            <a:pPr lvl="0"/>
            <a:r>
              <a:rPr lang="en-US" dirty="0">
                <a:highlight>
                  <a:srgbClr val="FFFF00"/>
                </a:highlight>
              </a:rPr>
              <a:t>I want to turn the presentation over now to David Vidal, SBA’s Head of International Trade Finance to talk a little more about our SBA export finance programs.</a:t>
            </a:r>
          </a:p>
          <a:p>
            <a:pPr lvl="0"/>
            <a:endParaRPr lang="en-US" dirty="0">
              <a:highlight>
                <a:srgbClr val="FFFF00"/>
              </a:highlight>
            </a:endParaRPr>
          </a:p>
          <a:p>
            <a:pPr lvl="0"/>
            <a:r>
              <a:rPr lang="en-US" dirty="0">
                <a:highlight>
                  <a:srgbClr val="FFFF00"/>
                </a:highlight>
              </a:rPr>
              <a:t>Add something on patent &amp; trademark fees</a:t>
            </a:r>
          </a:p>
          <a:p>
            <a:pPr lvl="1"/>
            <a:endParaRPr lang="en-US" u="none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140A9-11FD-AB46-B99D-C1331D8D84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23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5643" y="4389693"/>
            <a:ext cx="6351816" cy="4539818"/>
          </a:xfrm>
        </p:spPr>
        <p:txBody>
          <a:bodyPr/>
          <a:lstStyle/>
          <a:p>
            <a:r>
              <a:rPr lang="en-US" b="1" dirty="0"/>
              <a:t>KEY TAKEAWAY MESSAGE: Get Financing for International Sales with SBA Loan Guarantees</a:t>
            </a:r>
            <a:endParaRPr lang="en-US" dirty="0"/>
          </a:p>
          <a:p>
            <a:pPr lvl="0"/>
            <a:r>
              <a:rPr lang="en-US" dirty="0"/>
              <a:t>SBA </a:t>
            </a:r>
            <a:r>
              <a:rPr lang="en-US" u="sng" dirty="0"/>
              <a:t>partners with lenders </a:t>
            </a:r>
            <a:r>
              <a:rPr lang="en-US" dirty="0"/>
              <a:t>to offer three different export loan products – these loan products address a range of business financing needs</a:t>
            </a:r>
          </a:p>
          <a:p>
            <a:pPr lvl="0"/>
            <a:r>
              <a:rPr lang="en-US" dirty="0"/>
              <a:t>Not only for direct - but also for indirect exporters – </a:t>
            </a:r>
          </a:p>
          <a:p>
            <a:pPr lvl="0"/>
            <a:r>
              <a:rPr lang="en-US" dirty="0"/>
              <a:t>Indirect exporters are - those businesses who sell to other US businesses that then export their products. – Think supply chain. </a:t>
            </a:r>
          </a:p>
          <a:p>
            <a:pPr lvl="0"/>
            <a:r>
              <a:rPr lang="en-US" dirty="0"/>
              <a:t>SBA’s 3 export loan products are helping businesses achieve roughly $2.3 billion in sales per year.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The SBA’s </a:t>
            </a:r>
            <a:r>
              <a:rPr lang="en-US" b="1" u="sng" dirty="0"/>
              <a:t>E</a:t>
            </a:r>
            <a:r>
              <a:rPr lang="en-US" b="1" dirty="0"/>
              <a:t>xport </a:t>
            </a:r>
            <a:r>
              <a:rPr lang="en-US" b="1" u="sng" dirty="0"/>
              <a:t>E</a:t>
            </a:r>
            <a:r>
              <a:rPr lang="en-US" b="1" dirty="0"/>
              <a:t>xpress Loan program</a:t>
            </a:r>
            <a:r>
              <a:rPr lang="en-US" dirty="0"/>
              <a:t> allows access to capital quickly for businesses that need financing up to $500,000. You can apply for a line of credit prior to final-i-zing an export sale or even before visiting a foreign market. Getting your financing lined up ensures that adequate financing is in place before you agree to contract terms. </a:t>
            </a:r>
          </a:p>
          <a:p>
            <a:pPr lvl="0"/>
            <a:r>
              <a:rPr lang="en-US" dirty="0"/>
              <a:t>Small Business Exporters can use</a:t>
            </a:r>
            <a:r>
              <a:rPr lang="en-US" u="sng" dirty="0"/>
              <a:t> the</a:t>
            </a:r>
            <a:r>
              <a:rPr lang="en-US" dirty="0"/>
              <a:t> </a:t>
            </a:r>
            <a:r>
              <a:rPr lang="en-US" b="1" dirty="0"/>
              <a:t>Export Working Capital Program</a:t>
            </a:r>
            <a:r>
              <a:rPr lang="en-US" dirty="0"/>
              <a:t> to fulfill export orders and finance international sales by providing revolving lines of credit of up to $5 million.  </a:t>
            </a:r>
          </a:p>
          <a:p>
            <a:pPr lvl="0"/>
            <a:r>
              <a:rPr lang="en-US" dirty="0"/>
              <a:t>The </a:t>
            </a:r>
            <a:r>
              <a:rPr lang="en-US" b="1" dirty="0"/>
              <a:t>International Trade Loan program</a:t>
            </a:r>
            <a:r>
              <a:rPr lang="en-US" dirty="0"/>
              <a:t> can help if your company has been affected by foreign competition and needs to retool or expand to better compete. It can also help exporting firms seek</a:t>
            </a:r>
            <a:r>
              <a:rPr lang="en-US" u="sng" dirty="0"/>
              <a:t>ing</a:t>
            </a:r>
            <a:r>
              <a:rPr lang="en-US" dirty="0"/>
              <a:t> to expand international sales. 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140A9-11FD-AB46-B99D-C1331D8D84D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44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168" y="3696465"/>
            <a:ext cx="9558528" cy="3024378"/>
          </a:xfrm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3097AF-BAB4-4DD6-B740-9CB3DD0DEB7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94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857D"/>
                </a:solidFill>
                <a:latin typeface="Verdana"/>
              </a:rPr>
              <a:t>Market Access for</a:t>
            </a:r>
            <a:r>
              <a:rPr lang="en-US" b="1" baseline="0" dirty="0">
                <a:solidFill>
                  <a:srgbClr val="00857D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857D"/>
                </a:solidFill>
                <a:latin typeface="Verdana"/>
              </a:rPr>
              <a:t>US SMBs - </a:t>
            </a:r>
            <a:r>
              <a:rPr lang="en-US" sz="1200" b="0" dirty="0">
                <a:solidFill>
                  <a:srgbClr val="261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U.S. small business services can now be provided market access across North America without requirements for a foreign office or foreign representative.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261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857D"/>
                </a:solidFill>
                <a:latin typeface="Verdana"/>
              </a:rPr>
              <a:t>Resource Website</a:t>
            </a:r>
            <a:r>
              <a:rPr lang="en-US" b="1" baseline="0" dirty="0">
                <a:solidFill>
                  <a:srgbClr val="00857D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857D"/>
                </a:solidFill>
                <a:latin typeface="Verdana"/>
              </a:rPr>
              <a:t>+ SME Dialogue - </a:t>
            </a:r>
            <a:r>
              <a:rPr lang="en-US" sz="1200" b="0" dirty="0">
                <a:solidFill>
                  <a:srgbClr val="261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SBA OIT launched a new international sales information resource site to help SMBs.</a:t>
            </a:r>
            <a:r>
              <a:rPr lang="en-US" sz="1200" b="0" baseline="0" dirty="0">
                <a:solidFill>
                  <a:srgbClr val="261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 </a:t>
            </a:r>
            <a:r>
              <a:rPr lang="en-US" sz="1200" b="0" dirty="0">
                <a:solidFill>
                  <a:srgbClr val="261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The SME Dialogue considers small business trade opportunities and challenges across the three countries. 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261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857D"/>
                </a:solidFill>
                <a:latin typeface="Verdana"/>
              </a:rPr>
              <a:t>De Minimis</a:t>
            </a:r>
            <a:r>
              <a:rPr lang="en-US" b="1" baseline="0" dirty="0">
                <a:solidFill>
                  <a:srgbClr val="00857D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857D"/>
                </a:solidFill>
                <a:latin typeface="Verdana"/>
              </a:rPr>
              <a:t>Improvement - </a:t>
            </a:r>
            <a:r>
              <a:rPr lang="en-US" sz="1200" b="0" dirty="0">
                <a:solidFill>
                  <a:srgbClr val="261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Canada has raised its de minimis level for North American express shipments to $C40 for taxes.</a:t>
            </a:r>
            <a:r>
              <a:rPr lang="en-US" sz="1200" b="0" baseline="0" dirty="0">
                <a:solidFill>
                  <a:srgbClr val="261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 </a:t>
            </a:r>
            <a:r>
              <a:rPr lang="en-US" sz="1200" b="0" dirty="0">
                <a:solidFill>
                  <a:srgbClr val="261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Canada will also provide for duty free shipments up to $C150.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857D"/>
                </a:solidFill>
                <a:latin typeface="Verdana"/>
              </a:rPr>
              <a:t>Intellectual Property - </a:t>
            </a:r>
            <a:r>
              <a:rPr lang="en-US" sz="1200" b="0" dirty="0">
                <a:solidFill>
                  <a:srgbClr val="261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The new intellectual property rights provisions will increase protection for firms in the U.S. who rely on intellectual property.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rgbClr val="00857D"/>
              </a:solidFill>
              <a:latin typeface="Verdana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59E1C-DCDF-4497-AFBB-A55A15CDA7D3}" type="slidenum">
              <a:rPr lang="es-CL" smtClean="0">
                <a:solidFill>
                  <a:prstClr val="black"/>
                </a:solidFill>
              </a:rPr>
              <a:pPr/>
              <a:t>8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426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914400"/>
            <a:ext cx="3292475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6" name="Google Shape;746;p5:notes"/>
          <p:cNvSpPr txBox="1">
            <a:spLocks noGrp="1"/>
          </p:cNvSpPr>
          <p:nvPr>
            <p:ph type="body" idx="1"/>
          </p:nvPr>
        </p:nvSpPr>
        <p:spPr>
          <a:xfrm>
            <a:off x="960120" y="3520443"/>
            <a:ext cx="7680960" cy="288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/>
          <a:p>
            <a:r>
              <a:rPr lang="en-US" sz="24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SMBs create job opportunities across geographic areas </a:t>
            </a:r>
            <a:r>
              <a:rPr lang="en-US" sz="24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 sectors.</a:t>
            </a:r>
            <a:endParaRPr lang="en-US" sz="2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2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conducive business environment, including institutional and regulatory settings established by FTAs like the USMCA, fosters this growth potential.</a:t>
            </a:r>
          </a:p>
          <a:p>
            <a:endParaRPr lang="en-US" sz="12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47" name="Google Shape;747;p5:notes"/>
          <p:cNvSpPr txBox="1">
            <a:spLocks noGrp="1"/>
          </p:cNvSpPr>
          <p:nvPr>
            <p:ph type="sldNum" idx="12"/>
          </p:nvPr>
        </p:nvSpPr>
        <p:spPr>
          <a:xfrm>
            <a:off x="5438180" y="6947748"/>
            <a:ext cx="4160520" cy="367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fld id="{00000000-1234-1234-1234-123412341234}" type="slidenum">
              <a:rPr lang="en-US">
                <a:solidFill>
                  <a:prstClr val="black"/>
                </a:solidFill>
              </a:rPr>
              <a:pPr/>
              <a:t>9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9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914400"/>
            <a:ext cx="3292475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6" name="Google Shape;746;p5:notes"/>
          <p:cNvSpPr txBox="1">
            <a:spLocks noGrp="1"/>
          </p:cNvSpPr>
          <p:nvPr>
            <p:ph type="body" idx="1"/>
          </p:nvPr>
        </p:nvSpPr>
        <p:spPr>
          <a:xfrm>
            <a:off x="960120" y="3520443"/>
            <a:ext cx="7680960" cy="288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MLB </a:t>
            </a:r>
            <a:endParaRPr/>
          </a:p>
        </p:txBody>
      </p:sp>
      <p:sp>
        <p:nvSpPr>
          <p:cNvPr id="747" name="Google Shape;747;p5:notes"/>
          <p:cNvSpPr txBox="1">
            <a:spLocks noGrp="1"/>
          </p:cNvSpPr>
          <p:nvPr>
            <p:ph type="sldNum" idx="12"/>
          </p:nvPr>
        </p:nvSpPr>
        <p:spPr>
          <a:xfrm>
            <a:off x="5438180" y="6947748"/>
            <a:ext cx="4160520" cy="367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fld id="{00000000-1234-1234-1234-123412341234}" type="slidenum">
              <a:rPr lang="en-US">
                <a:solidFill>
                  <a:prstClr val="black"/>
                </a:solidFill>
              </a:rPr>
              <a:pPr/>
              <a:t>10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628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A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12" y="1606513"/>
            <a:ext cx="3353375" cy="364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57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7026"/>
            <a:ext cx="7886700" cy="7625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68824"/>
            <a:ext cx="3886200" cy="4608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68824"/>
            <a:ext cx="3886200" cy="4608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687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F9307-291F-4BB8-BE0C-A624ABEF2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7D733-EE8E-498A-841F-11424B887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F93C5D-CC36-4785-9CC4-D69A61E26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3183E6-56A4-4B7A-965A-0E5AF542B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2068D-3A85-48CF-B4FC-23D83FF1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49C19-0DDE-4ED6-9752-6841473D1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5997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0C0A8-019B-4681-B380-8DCCD3DBB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A477BC-2F51-4E71-B0FD-A8A247A17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DC4DAC-C0CB-4F65-BCFD-0DCF9188A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7B60F0-190B-4EA6-9AAA-40184DC01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AD6AB3-AA1F-42B8-A9F0-5CB34338A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DB327C-25D0-4C51-9318-DBC7397AB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4615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C2479-4CBA-43D8-A835-3D1B1FAA9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1DCEC-1DB6-4432-9150-1BB32A92F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76D40-C48C-4B27-9FA2-1FDDA2AB3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7B278-79D2-4658-86EE-919F067BB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13468-DF21-4565-8AB2-F91539F75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3383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1340E5-430D-4C21-9DCD-7C5614D74D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E82D2B-770B-49BB-B7C9-1D70C2C28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A0E10-1526-4323-B7ED-BD60A6F7D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E6950-959D-4141-8397-900577117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293E0-962C-4EA6-B63E-999940D34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5350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1_Blank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5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Google Shape;202;p35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35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07266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17" b="6171"/>
          <a:stretch/>
        </p:blipFill>
        <p:spPr>
          <a:xfrm>
            <a:off x="1988821" y="-1"/>
            <a:ext cx="7155180" cy="6858001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0" y="2"/>
            <a:ext cx="2928282" cy="6858001"/>
            <a:chOff x="0" y="0"/>
            <a:chExt cx="2928282" cy="6858001"/>
          </a:xfrm>
        </p:grpSpPr>
        <p:sp>
          <p:nvSpPr>
            <p:cNvPr id="14" name="Freeform 13"/>
            <p:cNvSpPr/>
            <p:nvPr userDrawn="1"/>
          </p:nvSpPr>
          <p:spPr>
            <a:xfrm>
              <a:off x="1931739" y="0"/>
              <a:ext cx="996543" cy="6858001"/>
            </a:xfrm>
            <a:custGeom>
              <a:avLst/>
              <a:gdLst>
                <a:gd name="connsiteX0" fmla="*/ 722222 w 996543"/>
                <a:gd name="connsiteY0" fmla="*/ 0 h 6858001"/>
                <a:gd name="connsiteX1" fmla="*/ 996543 w 996543"/>
                <a:gd name="connsiteY1" fmla="*/ 0 h 6858001"/>
                <a:gd name="connsiteX2" fmla="*/ 279113 w 996543"/>
                <a:gd name="connsiteY2" fmla="*/ 6826251 h 6858001"/>
                <a:gd name="connsiteX3" fmla="*/ 274321 w 996543"/>
                <a:gd name="connsiteY3" fmla="*/ 6858001 h 6858001"/>
                <a:gd name="connsiteX4" fmla="*/ 0 w 996543"/>
                <a:gd name="connsiteY4" fmla="*/ 6858001 h 6858001"/>
                <a:gd name="connsiteX5" fmla="*/ 4792 w 996543"/>
                <a:gd name="connsiteY5" fmla="*/ 6826251 h 6858001"/>
                <a:gd name="connsiteX6" fmla="*/ 722222 w 996543"/>
                <a:gd name="connsiteY6" fmla="*/ 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6543" h="6858001">
                  <a:moveTo>
                    <a:pt x="722222" y="0"/>
                  </a:moveTo>
                  <a:lnTo>
                    <a:pt x="996543" y="0"/>
                  </a:lnTo>
                  <a:cubicBezTo>
                    <a:pt x="996543" y="0"/>
                    <a:pt x="279113" y="6826251"/>
                    <a:pt x="279113" y="6826251"/>
                  </a:cubicBezTo>
                  <a:lnTo>
                    <a:pt x="274321" y="6858001"/>
                  </a:lnTo>
                  <a:lnTo>
                    <a:pt x="0" y="6858001"/>
                  </a:lnTo>
                  <a:lnTo>
                    <a:pt x="4792" y="6826251"/>
                  </a:lnTo>
                  <a:cubicBezTo>
                    <a:pt x="4792" y="6826251"/>
                    <a:pt x="722222" y="0"/>
                    <a:pt x="722222" y="0"/>
                  </a:cubicBezTo>
                  <a:close/>
                </a:path>
              </a:pathLst>
            </a:custGeom>
            <a:solidFill>
              <a:schemeClr val="bg2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  <p:sp>
          <p:nvSpPr>
            <p:cNvPr id="15" name="Shape"/>
            <p:cNvSpPr/>
            <p:nvPr userDrawn="1"/>
          </p:nvSpPr>
          <p:spPr>
            <a:xfrm>
              <a:off x="0" y="0"/>
              <a:ext cx="2653962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5722" y="21600"/>
                  </a:lnTo>
                  <a:lnTo>
                    <a:pt x="15761" y="21500"/>
                  </a:lnTo>
                  <a:cubicBezTo>
                    <a:pt x="15761" y="215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21" y="762001"/>
            <a:ext cx="2609557" cy="3390900"/>
          </a:xfrm>
        </p:spPr>
        <p:txBody>
          <a:bodyPr anchor="t"/>
          <a:lstStyle>
            <a:lvl1pPr>
              <a:defRPr sz="225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776E1D2-E97B-497B-828C-BFE4E909A1FF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July 27,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Logistics for E-commerce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A92F45-BA5D-4C7A-ACC7-D44B34072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0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73996"/>
            <a:ext cx="7886700" cy="11617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586908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rgbClr val="898989"/>
                </a:solidFill>
              </a:defRPr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586908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rgbClr val="898989"/>
                </a:solidFill>
              </a:defRPr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34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43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32"/>
            <a:ext cx="2949178" cy="1224275"/>
          </a:xfrm>
        </p:spPr>
        <p:txBody>
          <a:bodyPr anchor="t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11700"/>
            <a:ext cx="2949178" cy="3657288"/>
          </a:xfrm>
        </p:spPr>
        <p:txBody>
          <a:bodyPr/>
          <a:lstStyle>
            <a:lvl1pPr marL="0" indent="0">
              <a:buNone/>
              <a:defRPr sz="1200" b="1">
                <a:solidFill>
                  <a:srgbClr val="898989"/>
                </a:solidFill>
              </a:defRPr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31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9841" y="987432"/>
            <a:ext cx="2949178" cy="1224275"/>
          </a:xfrm>
        </p:spPr>
        <p:txBody>
          <a:bodyPr anchor="t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11700"/>
            <a:ext cx="2949178" cy="3657288"/>
          </a:xfrm>
        </p:spPr>
        <p:txBody>
          <a:bodyPr/>
          <a:lstStyle>
            <a:lvl1pPr marL="0" indent="0">
              <a:buNone/>
              <a:defRPr sz="1200" b="1">
                <a:solidFill>
                  <a:srgbClr val="898989"/>
                </a:solidFill>
              </a:defRPr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7003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100">
                <a:latin typeface="Garamond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>
                <a:latin typeface="Garamond" pitchFamily="18" charset="0"/>
              </a:defRPr>
            </a:lvl1pPr>
            <a:lvl2pPr>
              <a:defRPr sz="1500">
                <a:latin typeface="Garamond" pitchFamily="18" charset="0"/>
              </a:defRPr>
            </a:lvl2pPr>
            <a:lvl3pPr>
              <a:defRPr sz="1350">
                <a:latin typeface="Garamond" pitchFamily="18" charset="0"/>
              </a:defRPr>
            </a:lvl3pPr>
            <a:lvl4pPr>
              <a:defRPr sz="1200">
                <a:latin typeface="Garamond" pitchFamily="18" charset="0"/>
              </a:defRPr>
            </a:lvl4pPr>
            <a:lvl5pPr>
              <a:defRPr sz="1200">
                <a:latin typeface="Garamond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i="1">
                <a:latin typeface="Garamond" pitchFamily="18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7CF5D2F3-2007-4F09-8B9C-C3381E1AC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9" y="1236375"/>
            <a:ext cx="8824415" cy="5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29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09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5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5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1 line)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360614"/>
            <a:ext cx="6858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6000" spc="-2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/>
              <a:t>style (1 line)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194612"/>
            <a:ext cx="6858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3748095"/>
            <a:ext cx="6858000" cy="1646237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65000"/>
                  </a:schemeClr>
                </a:solidFill>
              </a:defRPr>
            </a:lvl1pPr>
            <a:lvl2pPr marL="342875" indent="0" algn="ctr">
              <a:buNone/>
              <a:defRPr sz="2400" b="1">
                <a:solidFill>
                  <a:srgbClr val="898989"/>
                </a:solidFill>
              </a:defRPr>
            </a:lvl2pPr>
            <a:lvl3pPr marL="685749" indent="0" algn="ctr">
              <a:buNone/>
              <a:defRPr sz="2400" b="1">
                <a:solidFill>
                  <a:srgbClr val="898989"/>
                </a:solidFill>
              </a:defRPr>
            </a:lvl3pPr>
            <a:lvl4pPr marL="1028624" indent="0" algn="ctr">
              <a:buNone/>
              <a:defRPr sz="2400" b="1">
                <a:solidFill>
                  <a:srgbClr val="898989"/>
                </a:solidFill>
              </a:defRPr>
            </a:lvl4pPr>
            <a:lvl5pPr marL="1371498" indent="0" algn="ctr">
              <a:buNone/>
              <a:defRPr sz="24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338" y="692797"/>
            <a:ext cx="2409324" cy="6617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23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27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11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852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791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457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132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01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48D8C-ACA0-4859-AF63-31D6FD6C3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367494-79CE-44D0-935D-67781DCA0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s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516BE-9BA9-45ED-AEAD-9A733A99D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6DEB6-473C-4228-94D0-6D0987B9F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66ACE-A743-4A24-B69E-CE16B83AC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1727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6573C-B9B9-4169-94E3-8E8CFD95D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7B128-3D0F-48B9-9F19-F0854E744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EACD0-18DB-40BD-AEC5-852565AD9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51CF3-15CD-4482-9E79-B0176324B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1AD2A-59CF-4B40-8C3B-E8FE4629F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729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2 lines)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939655"/>
            <a:ext cx="6858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6000" spc="-2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(2 lines)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194612"/>
            <a:ext cx="6858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4327262"/>
            <a:ext cx="6858000" cy="1646237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65000"/>
                  </a:schemeClr>
                </a:solidFill>
              </a:defRPr>
            </a:lvl1pPr>
            <a:lvl2pPr marL="342875" indent="0" algn="ctr">
              <a:buNone/>
              <a:defRPr sz="2400" b="1">
                <a:solidFill>
                  <a:srgbClr val="898989"/>
                </a:solidFill>
              </a:defRPr>
            </a:lvl2pPr>
            <a:lvl3pPr marL="685749" indent="0" algn="ctr">
              <a:buNone/>
              <a:defRPr sz="2400" b="1">
                <a:solidFill>
                  <a:srgbClr val="898989"/>
                </a:solidFill>
              </a:defRPr>
            </a:lvl3pPr>
            <a:lvl4pPr marL="1028624" indent="0" algn="ctr">
              <a:buNone/>
              <a:defRPr sz="2400" b="1">
                <a:solidFill>
                  <a:srgbClr val="898989"/>
                </a:solidFill>
              </a:defRPr>
            </a:lvl4pPr>
            <a:lvl5pPr marL="1371498" indent="0" algn="ctr">
              <a:buNone/>
              <a:defRPr sz="24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338" y="692797"/>
            <a:ext cx="2409324" cy="6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40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DA980-B4B0-48F9-8340-7232216E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B8B2C-A522-4D9C-AA66-FA2E0778B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FE8E9-FB6B-48FA-BBA9-12E0EFE2A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9A13F-B1E4-4D0A-933B-FD7BE2956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A8484-8296-43DD-BB69-19F83EAC7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454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A3D0F-AFCD-4A92-9521-40514EB00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B0FAE-E65F-4C8E-82F3-7A1A6E5B22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8E588A-B3B6-436D-9D89-81AC2A506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625EA9-8559-47A5-B367-F76A6A1C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E3219-B2C2-4B96-AC7F-543BB07CE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EBF25-4E7B-4848-A4F3-ABF5434E0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1673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DA924-3A77-43B4-A42C-D378EE6C7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14A85-DE80-44E1-839E-D546C5697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F9958C-C6C8-4E22-81EB-BB057D0F2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B07E27-7EC1-4E4D-A801-33266DEA3E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04B6BD-41F3-438C-A917-659F47435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1F701B-D496-4B0E-A25D-E563FA2B5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69444-4713-42DE-B13E-6C32A4CE1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D30B3A-15F5-4F2A-9484-7270E4C68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9047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D7DFB-C2D8-4A45-8207-D019D6CAF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7285B-1F2F-47CB-8037-02539B5FA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6549FE-757B-41BA-8CFB-A7316331C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FE66B8-5C08-4F88-9927-F28426761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105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766EA5-8E9F-4C88-ABE5-2E0BA4409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216EEC-2652-48BF-888F-AF3998954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1C0FC-1E5C-4F32-977F-A51266B78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719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F9307-291F-4BB8-BE0C-A624ABEF2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7D733-EE8E-498A-841F-11424B887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F93C5D-CC36-4785-9CC4-D69A61E26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3183E6-56A4-4B7A-965A-0E5AF542B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2068D-3A85-48CF-B4FC-23D83FF1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49C19-0DDE-4ED6-9752-6841473D1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6949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0C0A8-019B-4681-B380-8DCCD3DBB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A477BC-2F51-4E71-B0FD-A8A247A17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DC4DAC-C0CB-4F65-BCFD-0DCF9188A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7B60F0-190B-4EA6-9AAA-40184DC01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AD6AB3-AA1F-42B8-A9F0-5CB34338A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DB327C-25D0-4C51-9318-DBC7397AB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6799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C2479-4CBA-43D8-A835-3D1B1FAA9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1DCEC-1DB6-4432-9150-1BB32A92F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76D40-C48C-4B27-9FA2-1FDDA2AB3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7B278-79D2-4658-86EE-919F067BB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13468-DF21-4565-8AB2-F91539F75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8320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1340E5-430D-4C21-9DCD-7C5614D74D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E82D2B-770B-49BB-B7C9-1D70C2C28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A0E10-1526-4323-B7ED-BD60A6F7D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E6950-959D-4141-8397-900577117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293E0-962C-4EA6-B63E-999940D34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7487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1_Blank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5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Google Shape;202;p35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35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2209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1 line)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360614"/>
            <a:ext cx="6858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6000" spc="-225">
                <a:solidFill>
                  <a:srgbClr val="003F80"/>
                </a:solidFill>
              </a:defRPr>
            </a:lvl1pPr>
          </a:lstStyle>
          <a:p>
            <a:r>
              <a:rPr lang="en-US" dirty="0"/>
              <a:t>Click to edit Master title style (1 line)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194612"/>
            <a:ext cx="6858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rgbClr val="003F80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3748095"/>
            <a:ext cx="6858000" cy="1646237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65000"/>
                  </a:schemeClr>
                </a:solidFill>
              </a:defRPr>
            </a:lvl1pPr>
            <a:lvl2pPr marL="342875" indent="0" algn="ctr">
              <a:buNone/>
              <a:defRPr sz="2400" b="1">
                <a:solidFill>
                  <a:srgbClr val="898989"/>
                </a:solidFill>
              </a:defRPr>
            </a:lvl2pPr>
            <a:lvl3pPr marL="685749" indent="0" algn="ctr">
              <a:buNone/>
              <a:defRPr sz="2400" b="1">
                <a:solidFill>
                  <a:srgbClr val="898989"/>
                </a:solidFill>
              </a:defRPr>
            </a:lvl3pPr>
            <a:lvl4pPr marL="1028624" indent="0" algn="ctr">
              <a:buNone/>
              <a:defRPr sz="2400" b="1">
                <a:solidFill>
                  <a:srgbClr val="898989"/>
                </a:solidFill>
              </a:defRPr>
            </a:lvl4pPr>
            <a:lvl5pPr marL="1371498" indent="0" algn="ctr">
              <a:buNone/>
              <a:defRPr sz="24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48" y="699244"/>
            <a:ext cx="2407901" cy="6613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17" b="6171"/>
          <a:stretch/>
        </p:blipFill>
        <p:spPr>
          <a:xfrm>
            <a:off x="1988821" y="-1"/>
            <a:ext cx="7155180" cy="6858001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0" y="2"/>
            <a:ext cx="2928282" cy="6858001"/>
            <a:chOff x="0" y="0"/>
            <a:chExt cx="2928282" cy="6858001"/>
          </a:xfrm>
        </p:grpSpPr>
        <p:sp>
          <p:nvSpPr>
            <p:cNvPr id="14" name="Freeform 13"/>
            <p:cNvSpPr/>
            <p:nvPr userDrawn="1"/>
          </p:nvSpPr>
          <p:spPr>
            <a:xfrm>
              <a:off x="1931739" y="0"/>
              <a:ext cx="996543" cy="6858001"/>
            </a:xfrm>
            <a:custGeom>
              <a:avLst/>
              <a:gdLst>
                <a:gd name="connsiteX0" fmla="*/ 722222 w 996543"/>
                <a:gd name="connsiteY0" fmla="*/ 0 h 6858001"/>
                <a:gd name="connsiteX1" fmla="*/ 996543 w 996543"/>
                <a:gd name="connsiteY1" fmla="*/ 0 h 6858001"/>
                <a:gd name="connsiteX2" fmla="*/ 279113 w 996543"/>
                <a:gd name="connsiteY2" fmla="*/ 6826251 h 6858001"/>
                <a:gd name="connsiteX3" fmla="*/ 274321 w 996543"/>
                <a:gd name="connsiteY3" fmla="*/ 6858001 h 6858001"/>
                <a:gd name="connsiteX4" fmla="*/ 0 w 996543"/>
                <a:gd name="connsiteY4" fmla="*/ 6858001 h 6858001"/>
                <a:gd name="connsiteX5" fmla="*/ 4792 w 996543"/>
                <a:gd name="connsiteY5" fmla="*/ 6826251 h 6858001"/>
                <a:gd name="connsiteX6" fmla="*/ 722222 w 996543"/>
                <a:gd name="connsiteY6" fmla="*/ 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6543" h="6858001">
                  <a:moveTo>
                    <a:pt x="722222" y="0"/>
                  </a:moveTo>
                  <a:lnTo>
                    <a:pt x="996543" y="0"/>
                  </a:lnTo>
                  <a:cubicBezTo>
                    <a:pt x="996543" y="0"/>
                    <a:pt x="279113" y="6826251"/>
                    <a:pt x="279113" y="6826251"/>
                  </a:cubicBezTo>
                  <a:lnTo>
                    <a:pt x="274321" y="6858001"/>
                  </a:lnTo>
                  <a:lnTo>
                    <a:pt x="0" y="6858001"/>
                  </a:lnTo>
                  <a:lnTo>
                    <a:pt x="4792" y="6826251"/>
                  </a:lnTo>
                  <a:cubicBezTo>
                    <a:pt x="4792" y="6826251"/>
                    <a:pt x="722222" y="0"/>
                    <a:pt x="722222" y="0"/>
                  </a:cubicBezTo>
                  <a:close/>
                </a:path>
              </a:pathLst>
            </a:custGeom>
            <a:solidFill>
              <a:schemeClr val="bg2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  <p:sp>
          <p:nvSpPr>
            <p:cNvPr id="15" name="Shape"/>
            <p:cNvSpPr/>
            <p:nvPr userDrawn="1"/>
          </p:nvSpPr>
          <p:spPr>
            <a:xfrm>
              <a:off x="0" y="0"/>
              <a:ext cx="2653962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5722" y="21600"/>
                  </a:lnTo>
                  <a:lnTo>
                    <a:pt x="15761" y="21500"/>
                  </a:lnTo>
                  <a:cubicBezTo>
                    <a:pt x="15761" y="215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21" y="762001"/>
            <a:ext cx="2609557" cy="3390900"/>
          </a:xfrm>
        </p:spPr>
        <p:txBody>
          <a:bodyPr anchor="t"/>
          <a:lstStyle>
            <a:lvl1pPr>
              <a:defRPr sz="225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776E1D2-E97B-497B-828C-BFE4E909A1FF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July 27,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Logistics for E-commerce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A92F45-BA5D-4C7A-ACC7-D44B34072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76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48D8C-ACA0-4859-AF63-31D6FD6C3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367494-79CE-44D0-935D-67781DCA0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s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516BE-9BA9-45ED-AEAD-9A733A99D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6DEB6-473C-4228-94D0-6D0987B9F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66ACE-A743-4A24-B69E-CE16B83AC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5150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6573C-B9B9-4169-94E3-8E8CFD95D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7B128-3D0F-48B9-9F19-F0854E744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EACD0-18DB-40BD-AEC5-852565AD9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51CF3-15CD-4482-9E79-B0176324B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1AD2A-59CF-4B40-8C3B-E8FE4629F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6370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DA980-B4B0-48F9-8340-7232216E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B8B2C-A522-4D9C-AA66-FA2E0778B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FE8E9-FB6B-48FA-BBA9-12E0EFE2A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9A13F-B1E4-4D0A-933B-FD7BE2956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A8484-8296-43DD-BB69-19F83EAC7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798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A3D0F-AFCD-4A92-9521-40514EB00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B0FAE-E65F-4C8E-82F3-7A1A6E5B22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8E588A-B3B6-436D-9D89-81AC2A506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625EA9-8559-47A5-B367-F76A6A1C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E3219-B2C2-4B96-AC7F-543BB07CE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EBF25-4E7B-4848-A4F3-ABF5434E0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1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DA924-3A77-43B4-A42C-D378EE6C7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14A85-DE80-44E1-839E-D546C5697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F9958C-C6C8-4E22-81EB-BB057D0F2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B07E27-7EC1-4E4D-A801-33266DEA3E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04B6BD-41F3-438C-A917-659F47435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1F701B-D496-4B0E-A25D-E563FA2B5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69444-4713-42DE-B13E-6C32A4CE1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D30B3A-15F5-4F2A-9484-7270E4C68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3137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D7DFB-C2D8-4A45-8207-D019D6CAF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7285B-1F2F-47CB-8037-02539B5FA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6549FE-757B-41BA-8CFB-A7316331C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FE66B8-5C08-4F88-9927-F28426761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5631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766EA5-8E9F-4C88-ABE5-2E0BA4409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216EEC-2652-48BF-888F-AF3998954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1C0FC-1E5C-4F32-977F-A51266B78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0556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F9307-291F-4BB8-BE0C-A624ABEF2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7D733-EE8E-498A-841F-11424B887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F93C5D-CC36-4785-9CC4-D69A61E26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3183E6-56A4-4B7A-965A-0E5AF542B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2068D-3A85-48CF-B4FC-23D83FF1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49C19-0DDE-4ED6-9752-6841473D1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339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0C0A8-019B-4681-B380-8DCCD3DBB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A477BC-2F51-4E71-B0FD-A8A247A17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DC4DAC-C0CB-4F65-BCFD-0DCF9188A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7B60F0-190B-4EA6-9AAA-40184DC01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AD6AB3-AA1F-42B8-A9F0-5CB34338A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DB327C-25D0-4C51-9318-DBC7397AB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939655"/>
            <a:ext cx="6858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6000" spc="-225">
                <a:solidFill>
                  <a:srgbClr val="003F80"/>
                </a:solidFill>
              </a:defRPr>
            </a:lvl1pPr>
          </a:lstStyle>
          <a:p>
            <a:r>
              <a:rPr lang="en-US" dirty="0"/>
              <a:t>Click to edit Master title style (2 lines)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194612"/>
            <a:ext cx="6858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rgbClr val="003F80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4327262"/>
            <a:ext cx="6858000" cy="1646237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65000"/>
                  </a:schemeClr>
                </a:solidFill>
              </a:defRPr>
            </a:lvl1pPr>
            <a:lvl2pPr marL="342875" indent="0" algn="ctr">
              <a:buNone/>
              <a:defRPr sz="2400" b="1">
                <a:solidFill>
                  <a:srgbClr val="898989"/>
                </a:solidFill>
              </a:defRPr>
            </a:lvl2pPr>
            <a:lvl3pPr marL="685749" indent="0" algn="ctr">
              <a:buNone/>
              <a:defRPr sz="2400" b="1">
                <a:solidFill>
                  <a:srgbClr val="898989"/>
                </a:solidFill>
              </a:defRPr>
            </a:lvl3pPr>
            <a:lvl4pPr marL="1028624" indent="0" algn="ctr">
              <a:buNone/>
              <a:defRPr sz="2400" b="1">
                <a:solidFill>
                  <a:srgbClr val="898989"/>
                </a:solidFill>
              </a:defRPr>
            </a:lvl4pPr>
            <a:lvl5pPr marL="1371498" indent="0" algn="ctr">
              <a:buNone/>
              <a:defRPr sz="24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48" y="699244"/>
            <a:ext cx="2407901" cy="6613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C2479-4CBA-43D8-A835-3D1B1FAA9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1DCEC-1DB6-4432-9150-1BB32A92F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76D40-C48C-4B27-9FA2-1FDDA2AB3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7B278-79D2-4658-86EE-919F067BB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13468-DF21-4565-8AB2-F91539F75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1928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1340E5-430D-4C21-9DCD-7C5614D74D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E82D2B-770B-49BB-B7C9-1D70C2C28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A0E10-1526-4323-B7ED-BD60A6F7D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E6950-959D-4141-8397-900577117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293E0-962C-4EA6-B63E-999940D34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0806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1_Blank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5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Google Shape;202;p35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35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5448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17" b="6171"/>
          <a:stretch/>
        </p:blipFill>
        <p:spPr>
          <a:xfrm>
            <a:off x="1988821" y="-1"/>
            <a:ext cx="7155180" cy="6858001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0" y="2"/>
            <a:ext cx="2928282" cy="6858001"/>
            <a:chOff x="0" y="0"/>
            <a:chExt cx="2928282" cy="6858001"/>
          </a:xfrm>
        </p:grpSpPr>
        <p:sp>
          <p:nvSpPr>
            <p:cNvPr id="14" name="Freeform 13"/>
            <p:cNvSpPr/>
            <p:nvPr userDrawn="1"/>
          </p:nvSpPr>
          <p:spPr>
            <a:xfrm>
              <a:off x="1931739" y="0"/>
              <a:ext cx="996543" cy="6858001"/>
            </a:xfrm>
            <a:custGeom>
              <a:avLst/>
              <a:gdLst>
                <a:gd name="connsiteX0" fmla="*/ 722222 w 996543"/>
                <a:gd name="connsiteY0" fmla="*/ 0 h 6858001"/>
                <a:gd name="connsiteX1" fmla="*/ 996543 w 996543"/>
                <a:gd name="connsiteY1" fmla="*/ 0 h 6858001"/>
                <a:gd name="connsiteX2" fmla="*/ 279113 w 996543"/>
                <a:gd name="connsiteY2" fmla="*/ 6826251 h 6858001"/>
                <a:gd name="connsiteX3" fmla="*/ 274321 w 996543"/>
                <a:gd name="connsiteY3" fmla="*/ 6858001 h 6858001"/>
                <a:gd name="connsiteX4" fmla="*/ 0 w 996543"/>
                <a:gd name="connsiteY4" fmla="*/ 6858001 h 6858001"/>
                <a:gd name="connsiteX5" fmla="*/ 4792 w 996543"/>
                <a:gd name="connsiteY5" fmla="*/ 6826251 h 6858001"/>
                <a:gd name="connsiteX6" fmla="*/ 722222 w 996543"/>
                <a:gd name="connsiteY6" fmla="*/ 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6543" h="6858001">
                  <a:moveTo>
                    <a:pt x="722222" y="0"/>
                  </a:moveTo>
                  <a:lnTo>
                    <a:pt x="996543" y="0"/>
                  </a:lnTo>
                  <a:cubicBezTo>
                    <a:pt x="996543" y="0"/>
                    <a:pt x="279113" y="6826251"/>
                    <a:pt x="279113" y="6826251"/>
                  </a:cubicBezTo>
                  <a:lnTo>
                    <a:pt x="274321" y="6858001"/>
                  </a:lnTo>
                  <a:lnTo>
                    <a:pt x="0" y="6858001"/>
                  </a:lnTo>
                  <a:lnTo>
                    <a:pt x="4792" y="6826251"/>
                  </a:lnTo>
                  <a:cubicBezTo>
                    <a:pt x="4792" y="6826251"/>
                    <a:pt x="722222" y="0"/>
                    <a:pt x="722222" y="0"/>
                  </a:cubicBezTo>
                  <a:close/>
                </a:path>
              </a:pathLst>
            </a:custGeom>
            <a:solidFill>
              <a:schemeClr val="bg2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  <p:sp>
          <p:nvSpPr>
            <p:cNvPr id="15" name="Shape"/>
            <p:cNvSpPr/>
            <p:nvPr userDrawn="1"/>
          </p:nvSpPr>
          <p:spPr>
            <a:xfrm>
              <a:off x="0" y="0"/>
              <a:ext cx="2653962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5722" y="21600"/>
                  </a:lnTo>
                  <a:lnTo>
                    <a:pt x="15761" y="21500"/>
                  </a:lnTo>
                  <a:cubicBezTo>
                    <a:pt x="15761" y="215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21" y="762001"/>
            <a:ext cx="2609557" cy="3390900"/>
          </a:xfrm>
        </p:spPr>
        <p:txBody>
          <a:bodyPr anchor="t"/>
          <a:lstStyle>
            <a:lvl1pPr>
              <a:defRPr sz="225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776E1D2-E97B-497B-828C-BFE4E909A1FF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July 27,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Logistics for E-commerce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A92F45-BA5D-4C7A-ACC7-D44B34072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3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>
          <a:xfrm>
            <a:off x="-16727" y="0"/>
            <a:ext cx="2215721" cy="6858000"/>
          </a:xfrm>
          <a:custGeom>
            <a:avLst/>
            <a:gdLst>
              <a:gd name="connsiteX0" fmla="*/ 0 w 2954294"/>
              <a:gd name="connsiteY0" fmla="*/ 0 h 6858000"/>
              <a:gd name="connsiteX1" fmla="*/ 2954294 w 2954294"/>
              <a:gd name="connsiteY1" fmla="*/ 0 h 6858000"/>
              <a:gd name="connsiteX2" fmla="*/ 1930400 w 2954294"/>
              <a:gd name="connsiteY2" fmla="*/ 6858000 h 6858000"/>
              <a:gd name="connsiteX3" fmla="*/ 0 w 2954294"/>
              <a:gd name="connsiteY3" fmla="*/ 6858000 h 6858000"/>
              <a:gd name="connsiteX4" fmla="*/ 0 w 295429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4294" h="6858000">
                <a:moveTo>
                  <a:pt x="0" y="0"/>
                </a:moveTo>
                <a:lnTo>
                  <a:pt x="2954294" y="0"/>
                </a:lnTo>
                <a:lnTo>
                  <a:pt x="19304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2357" y="5705095"/>
            <a:ext cx="6458935" cy="775160"/>
          </a:xfrm>
        </p:spPr>
        <p:txBody>
          <a:bodyPr/>
          <a:lstStyle>
            <a:lvl1pPr marL="0" indent="0" algn="l">
              <a:buNone/>
              <a:defRPr sz="1800" cap="none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33862" y="6356350"/>
            <a:ext cx="1535818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srgbClr val="58545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2357" y="4977828"/>
            <a:ext cx="6458935" cy="645299"/>
          </a:xfrm>
        </p:spPr>
        <p:txBody>
          <a:bodyPr anchor="t"/>
          <a:lstStyle>
            <a:lvl1pPr algn="l">
              <a:defRPr sz="2700"/>
            </a:lvl1pPr>
          </a:lstStyle>
          <a:p>
            <a:r>
              <a:rPr lang="en-US" dirty="0"/>
              <a:t>Click to edit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90" y="528012"/>
            <a:ext cx="839403" cy="132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64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8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79FA-0223-7647-B0E5-C2AEE13AB6FD}" type="slidenum">
              <a:rPr lang="en-US" smtClean="0">
                <a:solidFill>
                  <a:srgbClr val="585454"/>
                </a:solidFill>
              </a:rPr>
              <a:pPr/>
              <a:t>‹#›</a:t>
            </a:fld>
            <a:endParaRPr lang="en-US" dirty="0">
              <a:solidFill>
                <a:srgbClr val="58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0602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365126"/>
            <a:ext cx="8595360" cy="68923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8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79FA-0223-7647-B0E5-C2AEE13AB6FD}" type="slidenum">
              <a:rPr lang="en-US" smtClean="0">
                <a:solidFill>
                  <a:srgbClr val="585454"/>
                </a:solidFill>
              </a:rPr>
              <a:pPr/>
              <a:t>‹#›</a:t>
            </a:fld>
            <a:endParaRPr lang="en-US" dirty="0">
              <a:solidFill>
                <a:srgbClr val="585454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274321" y="923729"/>
            <a:ext cx="8595359" cy="625216"/>
          </a:xfrm>
        </p:spPr>
        <p:txBody>
          <a:bodyPr/>
          <a:lstStyle>
            <a:lvl1pPr>
              <a:defRPr sz="15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07241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365125"/>
            <a:ext cx="859536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825626"/>
            <a:ext cx="4240530" cy="4121519"/>
          </a:xfrm>
        </p:spPr>
        <p:txBody>
          <a:bodyPr/>
          <a:lstStyle>
            <a:lvl1pPr>
              <a:defRPr cap="small"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4240530" cy="4121519"/>
          </a:xfrm>
        </p:spPr>
        <p:txBody>
          <a:bodyPr/>
          <a:lstStyle>
            <a:lvl1pPr>
              <a:defRPr cap="small"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70469" y="6446839"/>
            <a:ext cx="159535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58545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8545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79FA-0223-7647-B0E5-C2AEE13AB6FD}" type="slidenum">
              <a:rPr lang="en-US" smtClean="0">
                <a:solidFill>
                  <a:srgbClr val="585454"/>
                </a:solidFill>
              </a:rPr>
              <a:pPr/>
              <a:t>‹#›</a:t>
            </a:fld>
            <a:endParaRPr lang="en-US" dirty="0">
              <a:solidFill>
                <a:srgbClr val="585454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273844" y="1051560"/>
            <a:ext cx="8596313" cy="62179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00" cap="none" dirty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1089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8545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79FA-0223-7647-B0E5-C2AEE13AB6FD}" type="slidenum">
              <a:rPr lang="en-US" smtClean="0">
                <a:solidFill>
                  <a:srgbClr val="585454"/>
                </a:solidFill>
              </a:rPr>
              <a:pPr/>
              <a:t>‹#›</a:t>
            </a:fld>
            <a:endParaRPr lang="en-US" dirty="0">
              <a:solidFill>
                <a:srgbClr val="58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429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70469" y="6446839"/>
            <a:ext cx="159535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58545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8545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79FA-0223-7647-B0E5-C2AEE13AB6FD}" type="slidenum">
              <a:rPr lang="en-US" smtClean="0">
                <a:solidFill>
                  <a:srgbClr val="585454"/>
                </a:solidFill>
              </a:rPr>
              <a:pPr/>
              <a:t>‹#›</a:t>
            </a:fld>
            <a:endParaRPr lang="en-US" dirty="0">
              <a:solidFill>
                <a:srgbClr val="58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893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lnSpc>
                <a:spcPts val="45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chapter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>
                    <a:lumMod val="85000"/>
                  </a:schemeClr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457200"/>
            <a:ext cx="330469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1"/>
            <a:ext cx="4982289" cy="5719761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2057400"/>
            <a:ext cx="3304699" cy="4119563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00" cap="none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70469" y="6446839"/>
            <a:ext cx="159535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58545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8545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79FA-0223-7647-B0E5-C2AEE13AB6FD}" type="slidenum">
              <a:rPr lang="en-US" smtClean="0">
                <a:solidFill>
                  <a:srgbClr val="585454"/>
                </a:solidFill>
              </a:rPr>
              <a:pPr/>
              <a:t>‹#›</a:t>
            </a:fld>
            <a:endParaRPr lang="en-US" dirty="0">
              <a:solidFill>
                <a:srgbClr val="58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7879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457200"/>
            <a:ext cx="330469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982289" cy="5719762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2057400"/>
            <a:ext cx="3304699" cy="411956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70469" y="6446839"/>
            <a:ext cx="159535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58545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8545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79FA-0223-7647-B0E5-C2AEE13AB6FD}" type="slidenum">
              <a:rPr lang="en-US" smtClean="0">
                <a:solidFill>
                  <a:srgbClr val="585454"/>
                </a:solidFill>
              </a:rPr>
              <a:pPr/>
              <a:t>‹#›</a:t>
            </a:fld>
            <a:endParaRPr lang="en-US" dirty="0">
              <a:solidFill>
                <a:srgbClr val="58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338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70469" y="6446839"/>
            <a:ext cx="159535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5854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8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79FA-0223-7647-B0E5-C2AEE13AB6FD}" type="slidenum">
              <a:rPr lang="en-US" smtClean="0">
                <a:solidFill>
                  <a:srgbClr val="585454"/>
                </a:solidFill>
              </a:rPr>
              <a:pPr/>
              <a:t>‹#›</a:t>
            </a:fld>
            <a:endParaRPr lang="en-US" dirty="0">
              <a:solidFill>
                <a:srgbClr val="58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3522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232600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320" y="365125"/>
            <a:ext cx="615505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70469" y="6446839"/>
            <a:ext cx="159535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5854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8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79FA-0223-7647-B0E5-C2AEE13AB6FD}" type="slidenum">
              <a:rPr lang="en-US" smtClean="0">
                <a:solidFill>
                  <a:srgbClr val="585454"/>
                </a:solidFill>
              </a:rPr>
              <a:pPr/>
              <a:t>‹#›</a:t>
            </a:fld>
            <a:endParaRPr lang="en-US" dirty="0">
              <a:solidFill>
                <a:srgbClr val="58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9015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old - Blank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322" y="1706880"/>
            <a:ext cx="8561819" cy="4327787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buClr>
                <a:srgbClr val="33231B"/>
              </a:buClr>
              <a:defRPr sz="1200">
                <a:solidFill>
                  <a:srgbClr val="33231B"/>
                </a:solidFill>
                <a:latin typeface="Tahoma"/>
                <a:cs typeface="Tahoma"/>
              </a:defRPr>
            </a:lvl1pPr>
            <a:lvl2pPr>
              <a:lnSpc>
                <a:spcPct val="125000"/>
              </a:lnSpc>
              <a:spcBef>
                <a:spcPts val="0"/>
              </a:spcBef>
              <a:buClr>
                <a:srgbClr val="33231B"/>
              </a:buClr>
              <a:defRPr sz="1050">
                <a:solidFill>
                  <a:srgbClr val="33231B"/>
                </a:solidFill>
                <a:latin typeface="Tahoma"/>
                <a:cs typeface="Tahoma"/>
              </a:defRPr>
            </a:lvl2pPr>
            <a:lvl3pPr>
              <a:lnSpc>
                <a:spcPct val="125000"/>
              </a:lnSpc>
              <a:spcBef>
                <a:spcPts val="0"/>
              </a:spcBef>
              <a:buClr>
                <a:srgbClr val="33231B"/>
              </a:buClr>
              <a:defRPr sz="975">
                <a:solidFill>
                  <a:srgbClr val="33231B"/>
                </a:solidFill>
                <a:latin typeface="Tahoma"/>
                <a:cs typeface="Tahoma"/>
              </a:defRPr>
            </a:lvl3pPr>
            <a:lvl4pPr>
              <a:lnSpc>
                <a:spcPct val="125000"/>
              </a:lnSpc>
              <a:spcBef>
                <a:spcPts val="0"/>
              </a:spcBef>
              <a:buClr>
                <a:srgbClr val="33231B"/>
              </a:buClr>
              <a:defRPr sz="900">
                <a:solidFill>
                  <a:srgbClr val="33231B"/>
                </a:solidFill>
                <a:latin typeface="Tahoma"/>
                <a:cs typeface="Tahoma"/>
              </a:defRPr>
            </a:lvl4pPr>
            <a:lvl5pPr>
              <a:lnSpc>
                <a:spcPct val="125000"/>
              </a:lnSpc>
              <a:spcBef>
                <a:spcPts val="0"/>
              </a:spcBef>
              <a:buClr>
                <a:srgbClr val="33231B"/>
              </a:buClr>
              <a:defRPr sz="900">
                <a:solidFill>
                  <a:srgbClr val="33231B"/>
                </a:solidFill>
                <a:latin typeface="Tahoma"/>
                <a:cs typeface="Tahoma"/>
              </a:defRPr>
            </a:lvl5pPr>
            <a:lvl6pPr>
              <a:lnSpc>
                <a:spcPct val="125000"/>
              </a:lnSpc>
              <a:spcBef>
                <a:spcPts val="0"/>
              </a:spcBef>
              <a:buClr>
                <a:srgbClr val="33231B"/>
              </a:buClr>
              <a:defRPr sz="900" baseline="0">
                <a:solidFill>
                  <a:srgbClr val="33231B"/>
                </a:solidFill>
                <a:latin typeface="Tahoma"/>
                <a:cs typeface="Tahoma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34" name="Title 5"/>
          <p:cNvSpPr>
            <a:spLocks noGrp="1"/>
          </p:cNvSpPr>
          <p:nvPr>
            <p:ph type="title" hasCustomPrompt="1"/>
          </p:nvPr>
        </p:nvSpPr>
        <p:spPr>
          <a:xfrm>
            <a:off x="274320" y="365761"/>
            <a:ext cx="8561818" cy="6561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342900" rtl="0" eaLnBrk="1" fontAlgn="auto" latinLnBrk="0" hangingPunct="1">
              <a:lnSpc>
                <a:spcPts val="2250"/>
              </a:lnSpc>
              <a:spcBef>
                <a:spcPct val="0"/>
              </a:spcBef>
              <a:spcAft>
                <a:spcPts val="0"/>
              </a:spcAft>
              <a:buClr>
                <a:srgbClr val="33231B"/>
              </a:buClr>
              <a:buSzTx/>
              <a:buFontTx/>
              <a:buNone/>
              <a:tabLst/>
              <a:defRPr sz="2100">
                <a:solidFill>
                  <a:srgbClr val="33231B"/>
                </a:solidFill>
                <a:latin typeface="Georgia"/>
                <a:cs typeface="Georgia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2" y="914401"/>
            <a:ext cx="8561387" cy="586316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33231B"/>
              </a:buClr>
              <a:buNone/>
              <a:defRPr sz="1500" baseline="0">
                <a:solidFill>
                  <a:srgbClr val="33231B"/>
                </a:solidFill>
                <a:latin typeface="Georgia"/>
                <a:cs typeface="Georgia"/>
              </a:defRPr>
            </a:lvl1pPr>
            <a:lvl2pPr marL="342900" indent="0">
              <a:buNone/>
              <a:defRPr sz="1500">
                <a:solidFill>
                  <a:schemeClr val="bg1"/>
                </a:solidFill>
                <a:latin typeface="Georgia"/>
                <a:cs typeface="Georgia"/>
              </a:defRPr>
            </a:lvl2pPr>
            <a:lvl3pPr marL="685800" indent="0">
              <a:buNone/>
              <a:defRPr sz="1500">
                <a:solidFill>
                  <a:schemeClr val="bg1"/>
                </a:solidFill>
                <a:latin typeface="Georgia"/>
                <a:cs typeface="Georgia"/>
              </a:defRPr>
            </a:lvl3pPr>
            <a:lvl4pPr marL="1028700" indent="0">
              <a:buNone/>
              <a:defRPr sz="1500">
                <a:solidFill>
                  <a:schemeClr val="bg1"/>
                </a:solidFill>
                <a:latin typeface="Georgia"/>
                <a:cs typeface="Georgia"/>
              </a:defRPr>
            </a:lvl4pPr>
            <a:lvl5pPr marL="1371600" indent="0">
              <a:buNone/>
              <a:defRPr sz="15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Subtitle styles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49056" y="6336276"/>
            <a:ext cx="499428" cy="3754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  <a:latin typeface="Georgia" panose="02040502050405020303" pitchFamily="18" charset="0"/>
                <a:cs typeface="Tahoma"/>
              </a:defRPr>
            </a:lvl1pPr>
          </a:lstStyle>
          <a:p>
            <a:fld id="{0A8B43A7-666A-9F40-B039-53E3BCE5B7A4}" type="slidenum">
              <a:rPr lang="en-US" smtClean="0">
                <a:solidFill>
                  <a:srgbClr val="351C15"/>
                </a:solidFill>
              </a:rPr>
              <a:pPr/>
              <a:t>‹#›</a:t>
            </a:fld>
            <a:endParaRPr lang="en-US" dirty="0">
              <a:solidFill>
                <a:srgbClr val="351C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499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90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90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0" cy="211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650" b="1" dirty="0">
              <a:solidFill>
                <a:srgbClr val="FFFFFF"/>
              </a:solidFill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52226"/>
            <a:ext cx="8595360" cy="388408"/>
          </a:xfrm>
        </p:spPr>
        <p:txBody>
          <a:bodyPr/>
          <a:lstStyle>
            <a:lvl1pPr>
              <a:defRPr lang="en-US" sz="1650" b="1" i="0" kern="1200" dirty="0">
                <a:solidFill>
                  <a:srgbClr val="595555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67749" y="6446840"/>
            <a:ext cx="403860" cy="365125"/>
          </a:xfrm>
        </p:spPr>
        <p:txBody>
          <a:bodyPr/>
          <a:lstStyle/>
          <a:p>
            <a:fld id="{548F79FA-0223-7647-B0E5-C2AEE13AB6FD}" type="slidenum">
              <a:rPr lang="en-US" smtClean="0">
                <a:solidFill>
                  <a:srgbClr val="585454"/>
                </a:solidFill>
              </a:rPr>
              <a:pPr/>
              <a:t>‹#›</a:t>
            </a:fld>
            <a:endParaRPr lang="en-US" dirty="0">
              <a:solidFill>
                <a:srgbClr val="585454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274322" y="555165"/>
            <a:ext cx="8595359" cy="406399"/>
          </a:xfrm>
        </p:spPr>
        <p:txBody>
          <a:bodyPr/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750"/>
              </a:spcBef>
              <a:buFont typeface="Arial"/>
              <a:buNone/>
              <a:defRPr lang="en-US" sz="1350" kern="1200" cap="none" baseline="0" dirty="0">
                <a:solidFill>
                  <a:srgbClr val="59555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46605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7/27/2020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758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48D8C-ACA0-4859-AF63-31D6FD6C3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367494-79CE-44D0-935D-67781DCA0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s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516BE-9BA9-45ED-AEAD-9A733A99D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6DEB6-473C-4228-94D0-6D0987B9F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66ACE-A743-4A24-B69E-CE16B83AC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4454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6573C-B9B9-4169-94E3-8E8CFD95D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7B128-3D0F-48B9-9F19-F0854E744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EACD0-18DB-40BD-AEC5-852565AD9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51CF3-15CD-4482-9E79-B0176324B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1AD2A-59CF-4B40-8C3B-E8FE4629F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744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DA980-B4B0-48F9-8340-7232216E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B8B2C-A522-4D9C-AA66-FA2E0778B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FE8E9-FB6B-48FA-BBA9-12E0EFE2A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9A13F-B1E4-4D0A-933B-FD7BE2956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A8484-8296-43DD-BB69-19F83EAC7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00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lnSpc>
                <a:spcPts val="4500"/>
              </a:lnSpc>
              <a:defRPr sz="4500">
                <a:solidFill>
                  <a:srgbClr val="007EB4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chapter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898989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A3D0F-AFCD-4A92-9521-40514EB00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B0FAE-E65F-4C8E-82F3-7A1A6E5B22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8E588A-B3B6-436D-9D89-81AC2A506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625EA9-8559-47A5-B367-F76A6A1C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E3219-B2C2-4B96-AC7F-543BB07CE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EBF25-4E7B-4848-A4F3-ABF5434E0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0197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DA924-3A77-43B4-A42C-D378EE6C7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14A85-DE80-44E1-839E-D546C5697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F9958C-C6C8-4E22-81EB-BB057D0F2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B07E27-7EC1-4E4D-A801-33266DEA3E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04B6BD-41F3-438C-A917-659F47435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1F701B-D496-4B0E-A25D-E563FA2B5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69444-4713-42DE-B13E-6C32A4CE1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D30B3A-15F5-4F2A-9484-7270E4C68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3951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D7DFB-C2D8-4A45-8207-D019D6CAF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7285B-1F2F-47CB-8037-02539B5FA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6549FE-757B-41BA-8CFB-A7316331C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FE66B8-5C08-4F88-9927-F28426761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5765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766EA5-8E9F-4C88-ABE5-2E0BA4409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216EEC-2652-48BF-888F-AF3998954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1C0FC-1E5C-4F32-977F-A51266B78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7700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F9307-291F-4BB8-BE0C-A624ABEF2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7D733-EE8E-498A-841F-11424B887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F93C5D-CC36-4785-9CC4-D69A61E26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3183E6-56A4-4B7A-965A-0E5AF542B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2068D-3A85-48CF-B4FC-23D83FF1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49C19-0DDE-4ED6-9752-6841473D1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6250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0C0A8-019B-4681-B380-8DCCD3DBB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A477BC-2F51-4E71-B0FD-A8A247A17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DC4DAC-C0CB-4F65-BCFD-0DCF9188A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7B60F0-190B-4EA6-9AAA-40184DC01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AD6AB3-AA1F-42B8-A9F0-5CB34338A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DB327C-25D0-4C51-9318-DBC7397AB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7877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C2479-4CBA-43D8-A835-3D1B1FAA9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1DCEC-1DB6-4432-9150-1BB32A92F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76D40-C48C-4B27-9FA2-1FDDA2AB3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7B278-79D2-4658-86EE-919F067BB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13468-DF21-4565-8AB2-F91539F75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164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1340E5-430D-4C21-9DCD-7C5614D74D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E82D2B-770B-49BB-B7C9-1D70C2C28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A0E10-1526-4323-B7ED-BD60A6F7D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E6950-959D-4141-8397-900577117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293E0-962C-4EA6-B63E-999940D34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0500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1_Blank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5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Google Shape;202;p35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35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03268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17" b="6171"/>
          <a:stretch/>
        </p:blipFill>
        <p:spPr>
          <a:xfrm>
            <a:off x="1988821" y="-1"/>
            <a:ext cx="7155180" cy="6858001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0" y="2"/>
            <a:ext cx="2928282" cy="6858001"/>
            <a:chOff x="0" y="0"/>
            <a:chExt cx="2928282" cy="6858001"/>
          </a:xfrm>
        </p:grpSpPr>
        <p:sp>
          <p:nvSpPr>
            <p:cNvPr id="14" name="Freeform 13"/>
            <p:cNvSpPr/>
            <p:nvPr userDrawn="1"/>
          </p:nvSpPr>
          <p:spPr>
            <a:xfrm>
              <a:off x="1931739" y="0"/>
              <a:ext cx="996543" cy="6858001"/>
            </a:xfrm>
            <a:custGeom>
              <a:avLst/>
              <a:gdLst>
                <a:gd name="connsiteX0" fmla="*/ 722222 w 996543"/>
                <a:gd name="connsiteY0" fmla="*/ 0 h 6858001"/>
                <a:gd name="connsiteX1" fmla="*/ 996543 w 996543"/>
                <a:gd name="connsiteY1" fmla="*/ 0 h 6858001"/>
                <a:gd name="connsiteX2" fmla="*/ 279113 w 996543"/>
                <a:gd name="connsiteY2" fmla="*/ 6826251 h 6858001"/>
                <a:gd name="connsiteX3" fmla="*/ 274321 w 996543"/>
                <a:gd name="connsiteY3" fmla="*/ 6858001 h 6858001"/>
                <a:gd name="connsiteX4" fmla="*/ 0 w 996543"/>
                <a:gd name="connsiteY4" fmla="*/ 6858001 h 6858001"/>
                <a:gd name="connsiteX5" fmla="*/ 4792 w 996543"/>
                <a:gd name="connsiteY5" fmla="*/ 6826251 h 6858001"/>
                <a:gd name="connsiteX6" fmla="*/ 722222 w 996543"/>
                <a:gd name="connsiteY6" fmla="*/ 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6543" h="6858001">
                  <a:moveTo>
                    <a:pt x="722222" y="0"/>
                  </a:moveTo>
                  <a:lnTo>
                    <a:pt x="996543" y="0"/>
                  </a:lnTo>
                  <a:cubicBezTo>
                    <a:pt x="996543" y="0"/>
                    <a:pt x="279113" y="6826251"/>
                    <a:pt x="279113" y="6826251"/>
                  </a:cubicBezTo>
                  <a:lnTo>
                    <a:pt x="274321" y="6858001"/>
                  </a:lnTo>
                  <a:lnTo>
                    <a:pt x="0" y="6858001"/>
                  </a:lnTo>
                  <a:lnTo>
                    <a:pt x="4792" y="6826251"/>
                  </a:lnTo>
                  <a:cubicBezTo>
                    <a:pt x="4792" y="6826251"/>
                    <a:pt x="722222" y="0"/>
                    <a:pt x="722222" y="0"/>
                  </a:cubicBezTo>
                  <a:close/>
                </a:path>
              </a:pathLst>
            </a:custGeom>
            <a:solidFill>
              <a:schemeClr val="bg2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  <p:sp>
          <p:nvSpPr>
            <p:cNvPr id="15" name="Shape"/>
            <p:cNvSpPr/>
            <p:nvPr userDrawn="1"/>
          </p:nvSpPr>
          <p:spPr>
            <a:xfrm>
              <a:off x="0" y="0"/>
              <a:ext cx="2653962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5722" y="21600"/>
                  </a:lnTo>
                  <a:lnTo>
                    <a:pt x="15761" y="21500"/>
                  </a:lnTo>
                  <a:cubicBezTo>
                    <a:pt x="15761" y="215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21" y="762001"/>
            <a:ext cx="2609557" cy="3390900"/>
          </a:xfrm>
        </p:spPr>
        <p:txBody>
          <a:bodyPr anchor="t"/>
          <a:lstStyle>
            <a:lvl1pPr>
              <a:defRPr sz="225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776E1D2-E97B-497B-828C-BFE4E909A1FF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July 27,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Logistics for E-commerce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A92F45-BA5D-4C7A-ACC7-D44B34072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0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Slide 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9597" y="1268765"/>
            <a:ext cx="6944810" cy="2237228"/>
          </a:xfrm>
        </p:spPr>
        <p:txBody>
          <a:bodyPr anchor="b"/>
          <a:lstStyle>
            <a:lvl1pPr>
              <a:lnSpc>
                <a:spcPts val="4500"/>
              </a:lnSpc>
              <a:defRPr sz="4500"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chapter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03254" y="3613579"/>
            <a:ext cx="6944810" cy="1500187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645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48D8C-ACA0-4859-AF63-31D6FD6C3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367494-79CE-44D0-935D-67781DCA0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s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516BE-9BA9-45ED-AEAD-9A733A99D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6DEB6-473C-4228-94D0-6D0987B9F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66ACE-A743-4A24-B69E-CE16B83AC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7912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6573C-B9B9-4169-94E3-8E8CFD95D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7B128-3D0F-48B9-9F19-F0854E744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EACD0-18DB-40BD-AEC5-852565AD9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51CF3-15CD-4482-9E79-B0176324B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1AD2A-59CF-4B40-8C3B-E8FE4629F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4890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DA980-B4B0-48F9-8340-7232216E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B8B2C-A522-4D9C-AA66-FA2E0778B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FE8E9-FB6B-48FA-BBA9-12E0EFE2A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9A13F-B1E4-4D0A-933B-FD7BE2956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A8484-8296-43DD-BB69-19F83EAC7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2375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A3D0F-AFCD-4A92-9521-40514EB00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B0FAE-E65F-4C8E-82F3-7A1A6E5B22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8E588A-B3B6-436D-9D89-81AC2A506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625EA9-8559-47A5-B367-F76A6A1C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E3219-B2C2-4B96-AC7F-543BB07CE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EBF25-4E7B-4848-A4F3-ABF5434E0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235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DA924-3A77-43B4-A42C-D378EE6C7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14A85-DE80-44E1-839E-D546C5697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F9958C-C6C8-4E22-81EB-BB057D0F2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B07E27-7EC1-4E4D-A801-33266DEA3E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04B6BD-41F3-438C-A917-659F47435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1F701B-D496-4B0E-A25D-E563FA2B5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69444-4713-42DE-B13E-6C32A4CE1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D30B3A-15F5-4F2A-9484-7270E4C68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6721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D7DFB-C2D8-4A45-8207-D019D6CAF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7285B-1F2F-47CB-8037-02539B5FA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6549FE-757B-41BA-8CFB-A7316331C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FE66B8-5C08-4F88-9927-F28426761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8056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766EA5-8E9F-4C88-ABE5-2E0BA4409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216EEC-2652-48BF-888F-AF3998954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1C0FC-1E5C-4F32-977F-A51266B78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5200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F9307-291F-4BB8-BE0C-A624ABEF2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7D733-EE8E-498A-841F-11424B887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F93C5D-CC36-4785-9CC4-D69A61E26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3183E6-56A4-4B7A-965A-0E5AF542B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2068D-3A85-48CF-B4FC-23D83FF1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49C19-0DDE-4ED6-9752-6841473D1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75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0C0A8-019B-4681-B380-8DCCD3DBB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A477BC-2F51-4E71-B0FD-A8A247A17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DC4DAC-C0CB-4F65-BCFD-0DCF9188A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7B60F0-190B-4EA6-9AAA-40184DC01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AD6AB3-AA1F-42B8-A9F0-5CB34338A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DB327C-25D0-4C51-9318-DBC7397AB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6871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C2479-4CBA-43D8-A835-3D1B1FAA9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1DCEC-1DB6-4432-9150-1BB32A92F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76D40-C48C-4B27-9FA2-1FDDA2AB3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7B278-79D2-4658-86EE-919F067BB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13468-DF21-4565-8AB2-F91539F75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892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8608"/>
            <a:ext cx="7886700" cy="5989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17815" y="6194307"/>
            <a:ext cx="179581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194307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96510" y="6194307"/>
            <a:ext cx="2057400" cy="365125"/>
          </a:xfrm>
        </p:spPr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628650" y="967512"/>
            <a:ext cx="7886700" cy="696071"/>
          </a:xfrm>
        </p:spPr>
        <p:txBody>
          <a:bodyPr>
            <a:normAutofit/>
          </a:bodyPr>
          <a:lstStyle>
            <a:lvl1pPr marL="0" indent="0" algn="ctr">
              <a:buNone/>
              <a:defRPr sz="1575" b="1">
                <a:solidFill>
                  <a:srgbClr val="898989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0932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1340E5-430D-4C21-9DCD-7C5614D74D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E82D2B-770B-49BB-B7C9-1D70C2C28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A0E10-1526-4323-B7ED-BD60A6F7D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E6950-959D-4141-8397-900577117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293E0-962C-4EA6-B63E-999940D34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4763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1_Blank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5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Google Shape;202;p35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35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88318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17" b="6171"/>
          <a:stretch/>
        </p:blipFill>
        <p:spPr>
          <a:xfrm>
            <a:off x="1988821" y="-1"/>
            <a:ext cx="7155180" cy="6858001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0" y="2"/>
            <a:ext cx="2928282" cy="6858001"/>
            <a:chOff x="0" y="0"/>
            <a:chExt cx="2928282" cy="6858001"/>
          </a:xfrm>
        </p:grpSpPr>
        <p:sp>
          <p:nvSpPr>
            <p:cNvPr id="14" name="Freeform 13"/>
            <p:cNvSpPr/>
            <p:nvPr userDrawn="1"/>
          </p:nvSpPr>
          <p:spPr>
            <a:xfrm>
              <a:off x="1931739" y="0"/>
              <a:ext cx="996543" cy="6858001"/>
            </a:xfrm>
            <a:custGeom>
              <a:avLst/>
              <a:gdLst>
                <a:gd name="connsiteX0" fmla="*/ 722222 w 996543"/>
                <a:gd name="connsiteY0" fmla="*/ 0 h 6858001"/>
                <a:gd name="connsiteX1" fmla="*/ 996543 w 996543"/>
                <a:gd name="connsiteY1" fmla="*/ 0 h 6858001"/>
                <a:gd name="connsiteX2" fmla="*/ 279113 w 996543"/>
                <a:gd name="connsiteY2" fmla="*/ 6826251 h 6858001"/>
                <a:gd name="connsiteX3" fmla="*/ 274321 w 996543"/>
                <a:gd name="connsiteY3" fmla="*/ 6858001 h 6858001"/>
                <a:gd name="connsiteX4" fmla="*/ 0 w 996543"/>
                <a:gd name="connsiteY4" fmla="*/ 6858001 h 6858001"/>
                <a:gd name="connsiteX5" fmla="*/ 4792 w 996543"/>
                <a:gd name="connsiteY5" fmla="*/ 6826251 h 6858001"/>
                <a:gd name="connsiteX6" fmla="*/ 722222 w 996543"/>
                <a:gd name="connsiteY6" fmla="*/ 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6543" h="6858001">
                  <a:moveTo>
                    <a:pt x="722222" y="0"/>
                  </a:moveTo>
                  <a:lnTo>
                    <a:pt x="996543" y="0"/>
                  </a:lnTo>
                  <a:cubicBezTo>
                    <a:pt x="996543" y="0"/>
                    <a:pt x="279113" y="6826251"/>
                    <a:pt x="279113" y="6826251"/>
                  </a:cubicBezTo>
                  <a:lnTo>
                    <a:pt x="274321" y="6858001"/>
                  </a:lnTo>
                  <a:lnTo>
                    <a:pt x="0" y="6858001"/>
                  </a:lnTo>
                  <a:lnTo>
                    <a:pt x="4792" y="6826251"/>
                  </a:lnTo>
                  <a:cubicBezTo>
                    <a:pt x="4792" y="6826251"/>
                    <a:pt x="722222" y="0"/>
                    <a:pt x="722222" y="0"/>
                  </a:cubicBezTo>
                  <a:close/>
                </a:path>
              </a:pathLst>
            </a:custGeom>
            <a:solidFill>
              <a:schemeClr val="bg2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  <p:sp>
          <p:nvSpPr>
            <p:cNvPr id="15" name="Shape"/>
            <p:cNvSpPr/>
            <p:nvPr userDrawn="1"/>
          </p:nvSpPr>
          <p:spPr>
            <a:xfrm>
              <a:off x="0" y="0"/>
              <a:ext cx="2653962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5722" y="21600"/>
                  </a:lnTo>
                  <a:lnTo>
                    <a:pt x="15761" y="21500"/>
                  </a:lnTo>
                  <a:cubicBezTo>
                    <a:pt x="15761" y="215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21" y="762001"/>
            <a:ext cx="2609557" cy="3390900"/>
          </a:xfrm>
        </p:spPr>
        <p:txBody>
          <a:bodyPr anchor="t"/>
          <a:lstStyle>
            <a:lvl1pPr>
              <a:defRPr sz="225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776E1D2-E97B-497B-828C-BFE4E909A1FF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July 27,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Logistics for E-commerce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A92F45-BA5D-4C7A-ACC7-D44B34072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48D8C-ACA0-4859-AF63-31D6FD6C3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367494-79CE-44D0-935D-67781DCA0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s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516BE-9BA9-45ED-AEAD-9A733A99D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6DEB6-473C-4228-94D0-6D0987B9F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66ACE-A743-4A24-B69E-CE16B83AC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127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6573C-B9B9-4169-94E3-8E8CFD95D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7B128-3D0F-48B9-9F19-F0854E744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EACD0-18DB-40BD-AEC5-852565AD9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51CF3-15CD-4482-9E79-B0176324B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1AD2A-59CF-4B40-8C3B-E8FE4629F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35323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DA980-B4B0-48F9-8340-7232216E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B8B2C-A522-4D9C-AA66-FA2E0778B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FE8E9-FB6B-48FA-BBA9-12E0EFE2A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9A13F-B1E4-4D0A-933B-FD7BE2956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A8484-8296-43DD-BB69-19F83EAC7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560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A3D0F-AFCD-4A92-9521-40514EB00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B0FAE-E65F-4C8E-82F3-7A1A6E5B22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8E588A-B3B6-436D-9D89-81AC2A506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625EA9-8559-47A5-B367-F76A6A1C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E3219-B2C2-4B96-AC7F-543BB07CE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EBF25-4E7B-4848-A4F3-ABF5434E0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5292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DA924-3A77-43B4-A42C-D378EE6C7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14A85-DE80-44E1-839E-D546C5697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F9958C-C6C8-4E22-81EB-BB057D0F2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B07E27-7EC1-4E4D-A801-33266DEA3E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04B6BD-41F3-438C-A917-659F47435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1F701B-D496-4B0E-A25D-E563FA2B5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69444-4713-42DE-B13E-6C32A4CE1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D30B3A-15F5-4F2A-9484-7270E4C68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6773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D7DFB-C2D8-4A45-8207-D019D6CAF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7285B-1F2F-47CB-8037-02539B5FA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6549FE-757B-41BA-8CFB-A7316331C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FE66B8-5C08-4F88-9927-F28426761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5516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766EA5-8E9F-4C88-ABE5-2E0BA4409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216EEC-2652-48BF-888F-AF3998954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1C0FC-1E5C-4F32-977F-A51266B78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94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96552" y="84029"/>
            <a:ext cx="8950896" cy="329742"/>
            <a:chOff x="157803" y="-1075245"/>
            <a:chExt cx="8950896" cy="329742"/>
          </a:xfrm>
        </p:grpSpPr>
        <p:sp>
          <p:nvSpPr>
            <p:cNvPr id="24" name="Rectangle 23"/>
            <p:cNvSpPr/>
            <p:nvPr userDrawn="1"/>
          </p:nvSpPr>
          <p:spPr>
            <a:xfrm rot="5400000">
              <a:off x="4506856" y="-5424296"/>
              <a:ext cx="126396" cy="8824500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n>
                  <a:noFill/>
                </a:ln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982303" y="-1075245"/>
              <a:ext cx="126396" cy="329742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n>
                  <a:noFill/>
                </a:ln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157803" y="-1075245"/>
              <a:ext cx="126396" cy="329742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n>
                  <a:noFill/>
                </a:ln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6510" y="619430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1AB44B9-F1EC-4F4B-88D4-413245C9CD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7025"/>
            <a:ext cx="7886700" cy="116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85748"/>
            <a:ext cx="7886700" cy="4446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19430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419100" y="6194307"/>
            <a:ext cx="17676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 rot="5400000">
            <a:off x="4651327" y="2502552"/>
            <a:ext cx="126396" cy="8413052"/>
          </a:xfrm>
          <a:prstGeom prst="rect">
            <a:avLst/>
          </a:prstGeom>
          <a:solidFill>
            <a:srgbClr val="CC3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921052" y="6328188"/>
            <a:ext cx="126396" cy="445733"/>
          </a:xfrm>
          <a:custGeom>
            <a:avLst/>
            <a:gdLst>
              <a:gd name="connsiteX0" fmla="*/ 0 w 126396"/>
              <a:gd name="connsiteY0" fmla="*/ 0 h 445733"/>
              <a:gd name="connsiteX1" fmla="*/ 126396 w 126396"/>
              <a:gd name="connsiteY1" fmla="*/ 0 h 445733"/>
              <a:gd name="connsiteX2" fmla="*/ 126396 w 126396"/>
              <a:gd name="connsiteY2" fmla="*/ 445733 h 445733"/>
              <a:gd name="connsiteX3" fmla="*/ 0 w 126396"/>
              <a:gd name="connsiteY3" fmla="*/ 445733 h 445733"/>
              <a:gd name="connsiteX4" fmla="*/ 0 w 126396"/>
              <a:gd name="connsiteY4" fmla="*/ 0 h 445733"/>
              <a:gd name="connsiteX0" fmla="*/ 0 w 126396"/>
              <a:gd name="connsiteY0" fmla="*/ 0 h 445733"/>
              <a:gd name="connsiteX1" fmla="*/ 126396 w 126396"/>
              <a:gd name="connsiteY1" fmla="*/ 0 h 445733"/>
              <a:gd name="connsiteX2" fmla="*/ 123221 w 126396"/>
              <a:gd name="connsiteY2" fmla="*/ 325083 h 445733"/>
              <a:gd name="connsiteX3" fmla="*/ 0 w 126396"/>
              <a:gd name="connsiteY3" fmla="*/ 445733 h 445733"/>
              <a:gd name="connsiteX4" fmla="*/ 0 w 126396"/>
              <a:gd name="connsiteY4" fmla="*/ 0 h 44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396" h="445733">
                <a:moveTo>
                  <a:pt x="0" y="0"/>
                </a:moveTo>
                <a:lnTo>
                  <a:pt x="126396" y="0"/>
                </a:lnTo>
                <a:cubicBezTo>
                  <a:pt x="125338" y="108361"/>
                  <a:pt x="124279" y="216722"/>
                  <a:pt x="123221" y="325083"/>
                </a:cubicBezTo>
                <a:lnTo>
                  <a:pt x="0" y="445733"/>
                </a:lnTo>
                <a:lnTo>
                  <a:pt x="0" y="0"/>
                </a:lnTo>
                <a:close/>
              </a:path>
            </a:pathLst>
          </a:custGeom>
          <a:solidFill>
            <a:srgbClr val="003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7" y="6512421"/>
            <a:ext cx="332145" cy="2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49" r:id="rId3"/>
    <p:sldLayoutId id="2147483668" r:id="rId4"/>
    <p:sldLayoutId id="2147483667" r:id="rId5"/>
    <p:sldLayoutId id="2147483662" r:id="rId6"/>
    <p:sldLayoutId id="2147483665" r:id="rId7"/>
    <p:sldLayoutId id="2147483651" r:id="rId8"/>
    <p:sldLayoutId id="2147483650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69" r:id="rId16"/>
  </p:sldLayoutIdLst>
  <p:hf sldNum="0" hdr="0" ftr="0" dt="0"/>
  <p:txStyles>
    <p:titleStyle>
      <a:lvl1pPr algn="ctr" defTabSz="685749" rtl="0" eaLnBrk="1" latinLnBrk="0" hangingPunct="1">
        <a:lnSpc>
          <a:spcPct val="90000"/>
        </a:lnSpc>
        <a:spcBef>
          <a:spcPct val="0"/>
        </a:spcBef>
        <a:buNone/>
        <a:defRPr sz="2700" b="1" i="0" kern="1200" spc="-75" baseline="0">
          <a:solidFill>
            <a:srgbClr val="003F80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C1183F-BF8B-4254-8FC4-1E5A18380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1AD1B-FF3A-4D19-8AE7-B5DCE2FE8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B8729-8212-45C1-AA1B-72C8C67395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B9E60-A261-4A54-A14C-6C4493228B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794C3-2682-440E-91A6-6F7841CF9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5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C1183F-BF8B-4254-8FC4-1E5A18380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1AD1B-FF3A-4D19-8AE7-B5DCE2FE8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B8729-8212-45C1-AA1B-72C8C67395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B9E60-A261-4A54-A14C-6C4493228B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794C3-2682-440E-91A6-6F7841CF9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19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320" y="365126"/>
            <a:ext cx="859536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825626"/>
            <a:ext cx="8595360" cy="4117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" y="6446839"/>
            <a:ext cx="17145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58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5820" y="6446839"/>
            <a:ext cx="40386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50">
                <a:solidFill>
                  <a:schemeClr val="tx2"/>
                </a:solidFill>
              </a:defRPr>
            </a:lvl1pPr>
          </a:lstStyle>
          <a:p>
            <a:fld id="{548F79FA-0223-7647-B0E5-C2AEE13AB6FD}" type="slidenum">
              <a:rPr lang="en-US" smtClean="0">
                <a:solidFill>
                  <a:srgbClr val="585454"/>
                </a:solidFill>
              </a:rPr>
              <a:pPr/>
              <a:t>‹#›</a:t>
            </a:fld>
            <a:endParaRPr lang="en-US" dirty="0">
              <a:solidFill>
                <a:srgbClr val="585454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938944" y="6490900"/>
            <a:ext cx="52661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" dirty="0">
                <a:solidFill>
                  <a:srgbClr val="DEDAD6">
                    <a:lumMod val="50000"/>
                  </a:srgbClr>
                </a:solidFill>
              </a:rPr>
              <a:t>Proprietary and Confidential: This presentation may not be used or disclosed to other than employees or customers, unless expressly authorized by UPS.</a:t>
            </a:r>
            <a:br>
              <a:rPr lang="en-US" sz="450" dirty="0">
                <a:solidFill>
                  <a:srgbClr val="DEDAD6">
                    <a:lumMod val="50000"/>
                  </a:srgbClr>
                </a:solidFill>
              </a:rPr>
            </a:br>
            <a:r>
              <a:rPr lang="en-US" sz="450" dirty="0">
                <a:solidFill>
                  <a:srgbClr val="DEDAD6">
                    <a:lumMod val="50000"/>
                  </a:srgbClr>
                </a:solidFill>
              </a:rPr>
              <a:t>© 2018 United Parcel Service of America, Inc. UPS, the UPS brandmark, the color brown and photos are trademarks of United Parcel Service of America,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5025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i="0" kern="1200">
          <a:solidFill>
            <a:schemeClr val="tx2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/>
        <a:buNone/>
        <a:defRPr sz="1200" kern="1200" cap="small" baseline="0">
          <a:solidFill>
            <a:schemeClr val="tx2"/>
          </a:solidFill>
          <a:latin typeface="+mn-lt"/>
          <a:ea typeface="+mn-ea"/>
          <a:cs typeface="+mn-cs"/>
        </a:defRPr>
      </a:lvl1pPr>
      <a:lvl2pPr marL="203597" indent="-203597" algn="l" defTabSz="685800" rtl="0" eaLnBrk="1" latinLnBrk="0" hangingPunct="1">
        <a:lnSpc>
          <a:spcPct val="90000"/>
        </a:lnSpc>
        <a:spcBef>
          <a:spcPts val="375"/>
        </a:spcBef>
        <a:buClr>
          <a:srgbClr val="C67D30"/>
        </a:buClr>
        <a:buFont typeface="Wingdings" charset="2"/>
        <a:buChar char="§"/>
        <a:tabLst/>
        <a:defRPr sz="1050" kern="1200">
          <a:solidFill>
            <a:schemeClr val="tx2"/>
          </a:solidFill>
          <a:latin typeface="+mn-lt"/>
          <a:ea typeface="+mn-ea"/>
          <a:cs typeface="+mn-cs"/>
        </a:defRPr>
      </a:lvl2pPr>
      <a:lvl3pPr marL="429816" indent="-215504" algn="l" defTabSz="685800" rtl="0" eaLnBrk="1" latinLnBrk="0" hangingPunct="1">
        <a:lnSpc>
          <a:spcPct val="90000"/>
        </a:lnSpc>
        <a:spcBef>
          <a:spcPts val="375"/>
        </a:spcBef>
        <a:buClr>
          <a:srgbClr val="C67D30"/>
        </a:buClr>
        <a:buFont typeface="Wingdings" charset="2"/>
        <a:buChar char="§"/>
        <a:tabLst/>
        <a:defRPr sz="1050" kern="1200">
          <a:solidFill>
            <a:schemeClr val="tx2"/>
          </a:solidFill>
          <a:latin typeface="+mn-lt"/>
          <a:ea typeface="+mn-ea"/>
          <a:cs typeface="+mn-cs"/>
        </a:defRPr>
      </a:lvl3pPr>
      <a:lvl4pPr marL="645319" indent="-215504" algn="l" defTabSz="685800" rtl="0" eaLnBrk="1" latinLnBrk="0" hangingPunct="1">
        <a:lnSpc>
          <a:spcPct val="90000"/>
        </a:lnSpc>
        <a:spcBef>
          <a:spcPts val="375"/>
        </a:spcBef>
        <a:buClr>
          <a:srgbClr val="C67D30"/>
        </a:buClr>
        <a:buFont typeface="Wingdings" charset="2"/>
        <a:buChar char="§"/>
        <a:tabLst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860822" indent="-220266" algn="l" defTabSz="685800" rtl="0" eaLnBrk="1" latinLnBrk="0" hangingPunct="1">
        <a:lnSpc>
          <a:spcPct val="90000"/>
        </a:lnSpc>
        <a:spcBef>
          <a:spcPts val="375"/>
        </a:spcBef>
        <a:buClr>
          <a:srgbClr val="C67D30"/>
        </a:buClr>
        <a:buFont typeface="Wingdings" charset="2"/>
        <a:buChar char="§"/>
        <a:tabLst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C1183F-BF8B-4254-8FC4-1E5A18380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1AD1B-FF3A-4D19-8AE7-B5DCE2FE8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B8729-8212-45C1-AA1B-72C8C67395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B9E60-A261-4A54-A14C-6C4493228B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794C3-2682-440E-91A6-6F7841CF9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34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C1183F-BF8B-4254-8FC4-1E5A18380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1AD1B-FF3A-4D19-8AE7-B5DCE2FE8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B8729-8212-45C1-AA1B-72C8C67395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B9E60-A261-4A54-A14C-6C4493228B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794C3-2682-440E-91A6-6F7841CF9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6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C1183F-BF8B-4254-8FC4-1E5A18380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1AD1B-FF3A-4D19-8AE7-B5DCE2FE8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B8729-8212-45C1-AA1B-72C8C67395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5C53F-3CAD-49BB-94F8-4B558035A5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B9E60-A261-4A54-A14C-6C4493228B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794C3-2682-440E-91A6-6F7841CF9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E993F-A082-456E-A271-7A14237B609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03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a.gov/business-guide/grow-your-business/export-product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international@sba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25.jpeg"/><Relationship Id="rId4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8022" b="80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19999"/>
          </a:blip>
          <a:srcRect l="13311" t="21178" r="10103" b="21926"/>
          <a:stretch>
            <a:fillRect/>
          </a:stretch>
        </p:blipFill>
        <p:spPr>
          <a:xfrm rot="19886762">
            <a:off x="271534" y="2167810"/>
            <a:ext cx="11917964" cy="885374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190635" y="3254768"/>
            <a:ext cx="474534" cy="3116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18707" y="263317"/>
            <a:ext cx="2790278" cy="2790278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61534" y="874335"/>
            <a:ext cx="1669534" cy="151301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607620" y="0"/>
            <a:ext cx="1663482" cy="166348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A2976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933016" y="379167"/>
            <a:ext cx="1000452" cy="112992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734710" y="3972783"/>
            <a:ext cx="5930459" cy="9047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457200">
              <a:lnSpc>
                <a:spcPts val="2300"/>
              </a:lnSpc>
            </a:pPr>
            <a:r>
              <a:rPr lang="en-US" sz="2800" dirty="0">
                <a:solidFill>
                  <a:srgbClr val="4D4A4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EMERGING OPPORTUNITIES IN TRADE</a:t>
            </a:r>
          </a:p>
          <a:p>
            <a:pPr algn="r" defTabSz="457200">
              <a:lnSpc>
                <a:spcPts val="2300"/>
              </a:lnSpc>
            </a:pPr>
            <a:r>
              <a:rPr lang="en-US" sz="2800" dirty="0">
                <a:solidFill>
                  <a:srgbClr val="4D4A4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FOR</a:t>
            </a:r>
          </a:p>
          <a:p>
            <a:pPr algn="r" defTabSz="457200">
              <a:lnSpc>
                <a:spcPts val="2300"/>
              </a:lnSpc>
            </a:pPr>
            <a:r>
              <a:rPr lang="en-US" sz="2800" dirty="0">
                <a:solidFill>
                  <a:srgbClr val="4D4A4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WOMEN ENTREPRENEURS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828800" y="5321937"/>
            <a:ext cx="6836369" cy="425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457200">
              <a:lnSpc>
                <a:spcPts val="1579"/>
              </a:lnSpc>
            </a:pPr>
            <a:r>
              <a:rPr lang="en-US" sz="2000" spc="22" dirty="0">
                <a:solidFill>
                  <a:srgbClr val="4D4A4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Learn about opportunities in exporting, digital trade and programs that are supporting women entrepreneurs</a:t>
            </a:r>
            <a:r>
              <a:rPr lang="en-US" sz="1120" spc="22" dirty="0">
                <a:solidFill>
                  <a:srgbClr val="4D4A46"/>
                </a:solidFill>
                <a:latin typeface="Montserrat Classic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572000" y="2886660"/>
            <a:ext cx="4093168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457200">
              <a:lnSpc>
                <a:spcPts val="1867"/>
              </a:lnSpc>
            </a:pPr>
            <a:r>
              <a:rPr lang="en-US" spc="27" dirty="0">
                <a:solidFill>
                  <a:srgbClr val="4D4A4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Wednesday, July 22, 2020  |  1:00 PM EDT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862660" y="2602178"/>
            <a:ext cx="2802508" cy="175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457200">
              <a:lnSpc>
                <a:spcPts val="1208"/>
              </a:lnSpc>
            </a:pPr>
            <a:r>
              <a:rPr lang="en-US" b="1" spc="158" dirty="0">
                <a:solidFill>
                  <a:srgbClr val="FD26A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#WebinarWednesday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734710" y="214988"/>
            <a:ext cx="698532" cy="467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1534"/>
              </a:lnSpc>
            </a:pPr>
            <a:r>
              <a:rPr lang="en-US" sz="1180" dirty="0">
                <a:solidFill>
                  <a:srgbClr val="FFFFFF"/>
                </a:solidFill>
                <a:latin typeface="Buffalo"/>
              </a:rPr>
              <a:t>with</a:t>
            </a:r>
          </a:p>
          <a:p>
            <a:pPr algn="ctr" defTabSz="457200">
              <a:lnSpc>
                <a:spcPts val="2540"/>
              </a:lnSpc>
            </a:pPr>
            <a:endParaRPr lang="en-US" sz="1180" dirty="0">
              <a:solidFill>
                <a:srgbClr val="FFFFFF"/>
              </a:solidFill>
              <a:latin typeface="Buffalo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-99448" y="2670079"/>
            <a:ext cx="1262336" cy="1262336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8BD3E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23193" y="3057132"/>
            <a:ext cx="677966" cy="73692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-56285" y="2827096"/>
            <a:ext cx="698532" cy="467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1534"/>
              </a:lnSpc>
            </a:pPr>
            <a:r>
              <a:rPr lang="en-US" sz="1180" dirty="0">
                <a:solidFill>
                  <a:srgbClr val="FFFFFF"/>
                </a:solidFill>
                <a:latin typeface="Buffalo"/>
              </a:rPr>
              <a:t>and</a:t>
            </a:r>
          </a:p>
          <a:p>
            <a:pPr algn="ctr" defTabSz="457200">
              <a:lnSpc>
                <a:spcPts val="2540"/>
              </a:lnSpc>
            </a:pPr>
            <a:endParaRPr lang="en-US" sz="1180" dirty="0">
              <a:solidFill>
                <a:srgbClr val="FFFFFF"/>
              </a:solidFill>
              <a:latin typeface="Buffal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118"/>
          <p:cNvSpPr txBox="1">
            <a:spLocks noGrp="1"/>
          </p:cNvSpPr>
          <p:nvPr>
            <p:ph type="sldNum" idx="12"/>
          </p:nvPr>
        </p:nvSpPr>
        <p:spPr>
          <a:xfrm>
            <a:off x="6583680" y="564070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fld id="{00000000-1234-1234-1234-123412341234}" type="slidenum">
              <a:rPr lang="en-US"/>
              <a:pPr/>
              <a:t>10</a:t>
            </a:fld>
            <a:endParaRPr/>
          </a:p>
        </p:txBody>
      </p:sp>
      <p:grpSp>
        <p:nvGrpSpPr>
          <p:cNvPr id="750" name="Google Shape;750;p118"/>
          <p:cNvGrpSpPr/>
          <p:nvPr/>
        </p:nvGrpSpPr>
        <p:grpSpPr>
          <a:xfrm>
            <a:off x="0" y="717684"/>
            <a:ext cx="4908011" cy="4800600"/>
            <a:chOff x="11018" y="0"/>
            <a:chExt cx="7244813" cy="6400800"/>
          </a:xfrm>
        </p:grpSpPr>
        <p:sp>
          <p:nvSpPr>
            <p:cNvPr id="751" name="Google Shape;751;p118"/>
            <p:cNvSpPr/>
            <p:nvPr/>
          </p:nvSpPr>
          <p:spPr>
            <a:xfrm>
              <a:off x="11018" y="0"/>
              <a:ext cx="6896559" cy="6400800"/>
            </a:xfrm>
            <a:prstGeom prst="homePlate">
              <a:avLst>
                <a:gd name="adj" fmla="val 30328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prstClr val="white"/>
                </a:buClr>
                <a:buSzPts val="1800"/>
                <a:buFont typeface="Calibri"/>
                <a:buNone/>
              </a:pPr>
              <a:endParaRPr sz="13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52" name="Google Shape;752;p118"/>
            <p:cNvSpPr/>
            <p:nvPr/>
          </p:nvSpPr>
          <p:spPr>
            <a:xfrm>
              <a:off x="5140484" y="0"/>
              <a:ext cx="2115347" cy="6400800"/>
            </a:xfrm>
            <a:prstGeom prst="chevron">
              <a:avLst>
                <a:gd name="adj" fmla="val 90648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prstClr val="white"/>
                </a:buClr>
                <a:buSzPts val="1800"/>
                <a:buFont typeface="Calibri"/>
                <a:buNone/>
              </a:pPr>
              <a:endParaRPr sz="135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753" name="Google Shape;753;p118"/>
          <p:cNvSpPr/>
          <p:nvPr/>
        </p:nvSpPr>
        <p:spPr>
          <a:xfrm>
            <a:off x="61986" y="2234760"/>
            <a:ext cx="3981450" cy="117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en-US" sz="2100" b="1" dirty="0">
                <a:solidFill>
                  <a:srgbClr val="468884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We know that investing in women-owned businesses is not only the right thing to do — it’s the smart thing to do.</a:t>
            </a:r>
            <a:endParaRPr lang="es-CL" sz="2100" b="1" dirty="0">
              <a:solidFill>
                <a:srgbClr val="468884"/>
              </a:solidFill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  <a:p>
            <a:pPr algn="ctr"/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755" name="Google Shape;755;p118"/>
          <p:cNvSpPr/>
          <p:nvPr/>
        </p:nvSpPr>
        <p:spPr>
          <a:xfrm>
            <a:off x="4908012" y="2341425"/>
            <a:ext cx="4043348" cy="39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Clr>
                <a:srgbClr val="00857D"/>
              </a:buClr>
              <a:buSzPts val="2800"/>
            </a:pPr>
            <a:r>
              <a:rPr lang="en-US" sz="2100" b="1" dirty="0">
                <a:solidFill>
                  <a:srgbClr val="E7E6E6">
                    <a:lumMod val="50000"/>
                  </a:srgbClr>
                </a:solidFill>
                <a:latin typeface="Verdana"/>
                <a:ea typeface="Verdana"/>
                <a:sym typeface="Arial"/>
              </a:rPr>
              <a:t>Strategic Partnerships</a:t>
            </a:r>
            <a:endParaRPr lang="en-US" sz="1350" b="1" dirty="0">
              <a:solidFill>
                <a:srgbClr val="E7E6E6">
                  <a:lumMod val="50000"/>
                </a:srgbClr>
              </a:solidFill>
              <a:ea typeface="Verdana"/>
              <a:cs typeface="Calibri" panose="020F0502020204030204" pitchFamily="34" charset="0"/>
              <a:sym typeface="Arial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US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ITC </a:t>
            </a:r>
            <a:r>
              <a:rPr lang="en-US" sz="1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SheTrades</a:t>
            </a:r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Initiative, the U.S. Government, Chambers of Commerce, government export promotion entities around the globe, academia, international development agencies, and NGOs.</a:t>
            </a:r>
            <a:endParaRPr lang="es-CL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756" name="Google Shape;756;p118"/>
          <p:cNvGrpSpPr/>
          <p:nvPr/>
        </p:nvGrpSpPr>
        <p:grpSpPr>
          <a:xfrm>
            <a:off x="0" y="5657851"/>
            <a:ext cx="9144000" cy="438848"/>
            <a:chOff x="0" y="6400800"/>
            <a:chExt cx="12192000" cy="585131"/>
          </a:xfrm>
        </p:grpSpPr>
        <p:sp>
          <p:nvSpPr>
            <p:cNvPr id="757" name="Google Shape;757;p118"/>
            <p:cNvSpPr/>
            <p:nvPr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rgbClr val="DFDBD7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prstClr val="white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118"/>
            <p:cNvSpPr txBox="1"/>
            <p:nvPr/>
          </p:nvSpPr>
          <p:spPr>
            <a:xfrm>
              <a:off x="1653239" y="6493488"/>
              <a:ext cx="9067800" cy="492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/>
              <a:r>
                <a:rPr lang="en-US" sz="600">
                  <a:solidFill>
                    <a:srgbClr val="8C8585"/>
                  </a:solidFill>
                  <a:latin typeface="Verdana"/>
                  <a:ea typeface="Verdana"/>
                  <a:cs typeface="Verdana"/>
                  <a:sym typeface="Verdana"/>
                </a:rPr>
                <a:t>This presentation may not be used or disclosed to other than employees or customers, unless expressly authorized by UPS.</a:t>
              </a:r>
              <a:br>
                <a:rPr lang="en-US" sz="600">
                  <a:solidFill>
                    <a:srgbClr val="8C8585"/>
                  </a:solidFill>
                  <a:latin typeface="Verdana"/>
                  <a:ea typeface="Verdana"/>
                  <a:cs typeface="Verdana"/>
                  <a:sym typeface="Verdana"/>
                </a:rPr>
              </a:br>
              <a:r>
                <a:rPr lang="en-US" sz="600">
                  <a:solidFill>
                    <a:srgbClr val="8C8585"/>
                  </a:solidFill>
                  <a:latin typeface="Verdana"/>
                  <a:ea typeface="Verdana"/>
                  <a:cs typeface="Verdana"/>
                  <a:sym typeface="Verdana"/>
                </a:rPr>
                <a:t>© 2020 United Parcel Service of America, Inc. UPS, the UPS brandmark, the color brown are trademarks of United Parcel Service of America, Inc. All rights reserved.</a:t>
              </a:r>
              <a:endParaRPr sz="1350">
                <a:solidFill>
                  <a:prstClr val="black"/>
                </a:solidFill>
              </a:endParaRPr>
            </a:p>
            <a:p>
              <a:pPr algn="ctr"/>
              <a:endParaRPr sz="600">
                <a:solidFill>
                  <a:srgbClr val="8C8585"/>
                </a:solidFill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174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163535"/>
            <a:ext cx="9144000" cy="478108"/>
          </a:xfrm>
          <a:prstGeom prst="rect">
            <a:avLst/>
          </a:prstGeom>
          <a:solidFill>
            <a:srgbClr val="DFD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2B108D-CAC9-4DF3-874C-AB0E76388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611981"/>
          </a:xfrm>
        </p:spPr>
        <p:txBody>
          <a:bodyPr/>
          <a:lstStyle/>
          <a:p>
            <a:r>
              <a:rPr lang="en-US" sz="1875" b="1" dirty="0">
                <a:solidFill>
                  <a:srgbClr val="00857D"/>
                </a:solidFill>
                <a:latin typeface="Verdana"/>
                <a:ea typeface="Verdana"/>
              </a:rPr>
              <a:t>Central Objectives</a:t>
            </a: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A7C81-6BDD-4BF2-A9FE-C1C53CC20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133" y="2001091"/>
            <a:ext cx="7236217" cy="3488881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Capacity building</a:t>
            </a:r>
            <a:endParaRPr lang="es-CL" sz="150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CL" sz="15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raining sessions focus on global trade and brokerage basics, as well as specific customs guidelines for the country in which the workshop is hosted and its primary trade partners.</a:t>
            </a:r>
            <a:endParaRPr lang="es-CL" sz="15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CL" sz="15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Market Access</a:t>
            </a:r>
            <a:endParaRPr lang="es-CL" sz="150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Through NGO and government partnerships, UPS assists businesses in identifying market access opportunities and tapping into high-demand industries that suit their skills and circumstances.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CL" sz="15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Regulatory Framework</a:t>
            </a:r>
            <a:endParaRPr lang="es-CL" sz="150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UPS leverages academic studies and policy discussions to advocate for dismantling policy barriers to women who want to export, fostering a regulatory environment that enables greater export growth by women-owned businesses.</a:t>
            </a:r>
            <a:endParaRPr lang="es-CL" sz="15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s-CL" dirty="0"/>
          </a:p>
        </p:txBody>
      </p:sp>
      <p:pic>
        <p:nvPicPr>
          <p:cNvPr id="5" name="Google Shape;1196;p140">
            <a:extLst>
              <a:ext uri="{FF2B5EF4-FFF2-40B4-BE49-F238E27FC236}">
                <a16:creationId xmlns:a16="http://schemas.microsoft.com/office/drawing/2014/main" id="{DC88E532-C4DE-4B2A-A7B6-25724874185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3230" y="2001091"/>
            <a:ext cx="655331" cy="611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97;p140">
            <a:extLst>
              <a:ext uri="{FF2B5EF4-FFF2-40B4-BE49-F238E27FC236}">
                <a16:creationId xmlns:a16="http://schemas.microsoft.com/office/drawing/2014/main" id="{602B20DE-53E8-4B70-958E-4904DAFC72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308" y="3057556"/>
            <a:ext cx="580811" cy="611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198;p140">
            <a:extLst>
              <a:ext uri="{FF2B5EF4-FFF2-40B4-BE49-F238E27FC236}">
                <a16:creationId xmlns:a16="http://schemas.microsoft.com/office/drawing/2014/main" id="{7C77972D-ADF3-43E5-AD80-A26E5B92FBC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5474" y="4025491"/>
            <a:ext cx="390842" cy="7290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3747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A0F09-5090-4C4E-AE21-80D089101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1331119"/>
            <a:ext cx="3840086" cy="97393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br>
              <a:rPr lang="es-CL" sz="2400" b="1" dirty="0">
                <a:latin typeface="Verdana"/>
                <a:ea typeface="Verdana"/>
              </a:rPr>
            </a:br>
            <a:r>
              <a:rPr lang="en-US" sz="2100" b="1" dirty="0">
                <a:solidFill>
                  <a:srgbClr val="00857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was accomplished in 2019?</a:t>
            </a:r>
            <a:br>
              <a:rPr lang="es-C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s-CL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094AF-85B7-47AC-AA63-4C9638D13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2550400"/>
            <a:ext cx="3840085" cy="2938375"/>
          </a:xfrm>
        </p:spPr>
        <p:txBody>
          <a:bodyPr>
            <a:normAutofit lnSpcReduction="10000"/>
          </a:bodyPr>
          <a:lstStyle/>
          <a:p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31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</a:rPr>
              <a:t>events in eight countries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directly trained over 2,730 women entrepreneurs.</a:t>
            </a:r>
          </a:p>
          <a:p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Pilot program with more than 80 WOBs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in </a:t>
            </a: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Nigeria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coaching the companies through their first six months of international trade</a:t>
            </a:r>
          </a:p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</a:t>
            </a: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Growth Accelerator for Women-Owned Businesses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,” a mentorship program for women business owners in </a:t>
            </a: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Dubai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es-CL" sz="12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</a:pPr>
            <a:endParaRPr lang="es-CL" sz="12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5-year MOU with USAID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under the Women Global Development Prosperity Initiative (W-GDP)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L" sz="12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R="8096">
              <a:spcBef>
                <a:spcPts val="0"/>
              </a:spcBef>
              <a:spcAft>
                <a:spcPts val="450"/>
              </a:spcAft>
              <a:buSzPts val="1100"/>
            </a:pP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Plurilateral initiative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that promotes women’s ability to engage in trade under the auspices </a:t>
            </a: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WTO </a:t>
            </a:r>
          </a:p>
          <a:p>
            <a:pPr marL="0" marR="8096" indent="0">
              <a:spcBef>
                <a:spcPts val="0"/>
              </a:spcBef>
              <a:spcAft>
                <a:spcPts val="450"/>
              </a:spcAft>
              <a:buSzPts val="1100"/>
              <a:buNone/>
            </a:pPr>
            <a:endParaRPr lang="es-CL" sz="1050" dirty="0"/>
          </a:p>
        </p:txBody>
      </p:sp>
      <p:pic>
        <p:nvPicPr>
          <p:cNvPr id="5" name="Picture 4" descr="A person sitting at a table&#10;&#10;Description automatically generated">
            <a:extLst>
              <a:ext uri="{FF2B5EF4-FFF2-40B4-BE49-F238E27FC236}">
                <a16:creationId xmlns:a16="http://schemas.microsoft.com/office/drawing/2014/main" id="{58B40954-6DDE-4A25-BA64-FADE7C88F4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6" r="23937"/>
          <a:stretch/>
        </p:blipFill>
        <p:spPr>
          <a:xfrm>
            <a:off x="4409137" y="857258"/>
            <a:ext cx="4734863" cy="5143490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cxnSp>
        <p:nvCxnSpPr>
          <p:cNvPr id="6" name="Straight Connector 5"/>
          <p:cNvCxnSpPr/>
          <p:nvPr/>
        </p:nvCxnSpPr>
        <p:spPr>
          <a:xfrm>
            <a:off x="491490" y="2305050"/>
            <a:ext cx="357568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03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8022" b="80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24936" y="1377563"/>
            <a:ext cx="8954586" cy="612086"/>
          </a:xfrm>
          <a:prstGeom prst="rect">
            <a:avLst/>
          </a:prstGeom>
          <a:solidFill>
            <a:srgbClr val="2A2976">
              <a:alpha val="16862"/>
            </a:srgbClr>
          </a:solidFill>
        </p:spPr>
      </p:sp>
      <p:sp>
        <p:nvSpPr>
          <p:cNvPr id="5" name="TextBox 5"/>
          <p:cNvSpPr txBox="1"/>
          <p:nvPr/>
        </p:nvSpPr>
        <p:spPr>
          <a:xfrm>
            <a:off x="4912069" y="1070382"/>
            <a:ext cx="3717581" cy="1161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457200">
              <a:lnSpc>
                <a:spcPts val="4590"/>
              </a:lnSpc>
            </a:pPr>
            <a:r>
              <a:rPr lang="en-US" sz="4800" b="1" spc="191" dirty="0">
                <a:solidFill>
                  <a:srgbClr val="4D4A4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THANK YOU</a:t>
            </a:r>
          </a:p>
          <a:p>
            <a:pPr algn="r" defTabSz="457200">
              <a:lnSpc>
                <a:spcPts val="4590"/>
              </a:lnSpc>
            </a:pPr>
            <a:endParaRPr lang="en-US" sz="3825" spc="191" dirty="0">
              <a:solidFill>
                <a:srgbClr val="4D4A46"/>
              </a:solidFill>
              <a:latin typeface="Montserrat Classic Italics"/>
            </a:endParaRPr>
          </a:p>
        </p:txBody>
      </p:sp>
      <p:pic>
        <p:nvPicPr>
          <p:cNvPr id="13" name="Picture 1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0182C06-7292-42B9-8CBA-17E0EBB2F5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0" b="13699"/>
          <a:stretch/>
        </p:blipFill>
        <p:spPr>
          <a:xfrm>
            <a:off x="0" y="2362200"/>
            <a:ext cx="9142857" cy="369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85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8022" b="80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4350" y="-86497"/>
            <a:ext cx="2008055" cy="7127085"/>
          </a:xfrm>
          <a:prstGeom prst="rect">
            <a:avLst/>
          </a:prstGeom>
          <a:solidFill>
            <a:srgbClr val="FD26A7">
              <a:alpha val="6666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8436801" y="1683385"/>
            <a:ext cx="198374" cy="165169"/>
          </a:xfrm>
          <a:prstGeom prst="rect">
            <a:avLst/>
          </a:prstGeom>
          <a:solidFill>
            <a:srgbClr val="FD26A7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35318" y="1549304"/>
            <a:ext cx="2403250" cy="385548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63989" y="2081886"/>
            <a:ext cx="3508012" cy="506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57200">
              <a:lnSpc>
                <a:spcPts val="3553"/>
              </a:lnSpc>
            </a:pPr>
            <a:r>
              <a:rPr lang="en-US" sz="4800" b="1" spc="39" dirty="0">
                <a:solidFill>
                  <a:srgbClr val="4D4A4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NINA ROQUE</a:t>
            </a:r>
          </a:p>
        </p:txBody>
      </p:sp>
      <p:sp>
        <p:nvSpPr>
          <p:cNvPr id="6" name="TextBox 6"/>
          <p:cNvSpPr txBox="1"/>
          <p:nvPr/>
        </p:nvSpPr>
        <p:spPr>
          <a:xfrm rot="-5400000">
            <a:off x="6849817" y="3701807"/>
            <a:ext cx="3359578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57200">
              <a:lnSpc>
                <a:spcPts val="1750"/>
              </a:lnSpc>
            </a:pPr>
            <a:r>
              <a:rPr lang="en-US" sz="1250" spc="88">
                <a:solidFill>
                  <a:srgbClr val="4D4A46"/>
                </a:solidFill>
                <a:latin typeface="Montserrat Light"/>
              </a:rPr>
              <a:t>National Women's Business Counil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22294" y="7040588"/>
            <a:ext cx="1192168" cy="257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975"/>
              </a:lnSpc>
            </a:pPr>
            <a:r>
              <a:rPr lang="en-US" sz="975" spc="10">
                <a:solidFill>
                  <a:srgbClr val="4D4A46">
                    <a:alpha val="9804"/>
                  </a:srgbClr>
                </a:solidFill>
                <a:latin typeface="Gidole Italics"/>
              </a:rPr>
              <a:t>#WEBINARWEDNESDAY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38205" y="2816383"/>
            <a:ext cx="4173683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ts val="1750"/>
              </a:lnSpc>
            </a:pPr>
            <a:r>
              <a:rPr lang="en-US" spc="88" dirty="0">
                <a:solidFill>
                  <a:srgbClr val="4D4A46"/>
                </a:solidFill>
                <a:latin typeface="Montserrat Light"/>
              </a:rPr>
              <a:t>Executive Director,</a:t>
            </a:r>
          </a:p>
          <a:p>
            <a:pPr defTabSz="457200">
              <a:lnSpc>
                <a:spcPts val="1750"/>
              </a:lnSpc>
            </a:pPr>
            <a:r>
              <a:rPr lang="en-US" spc="88" dirty="0">
                <a:solidFill>
                  <a:srgbClr val="4D4A46"/>
                </a:solidFill>
                <a:latin typeface="Montserrat Light"/>
              </a:rPr>
              <a:t>National Women's Business Council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8022" b="80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4350" y="-135924"/>
            <a:ext cx="2008055" cy="7176512"/>
          </a:xfrm>
          <a:prstGeom prst="rect">
            <a:avLst/>
          </a:prstGeom>
          <a:solidFill>
            <a:srgbClr val="FD26A7">
              <a:alpha val="6666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8436801" y="1683385"/>
            <a:ext cx="198374" cy="165169"/>
          </a:xfrm>
          <a:prstGeom prst="rect">
            <a:avLst/>
          </a:prstGeom>
          <a:solidFill>
            <a:srgbClr val="FD26A7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32943" y="1352657"/>
            <a:ext cx="2538513" cy="380301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01522" y="1519925"/>
            <a:ext cx="4352194" cy="990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ts val="3553"/>
              </a:lnSpc>
            </a:pPr>
            <a:r>
              <a:rPr lang="en-US" sz="4800" b="1" spc="39" dirty="0">
                <a:solidFill>
                  <a:srgbClr val="4D4A46"/>
                </a:solidFill>
                <a:latin typeface="Montserrat Classic Italics"/>
              </a:rPr>
              <a:t>PAMELA</a:t>
            </a:r>
          </a:p>
          <a:p>
            <a:pPr defTabSz="457200">
              <a:lnSpc>
                <a:spcPts val="3553"/>
              </a:lnSpc>
            </a:pPr>
            <a:r>
              <a:rPr lang="en-US" sz="4800" b="1" spc="39" dirty="0">
                <a:solidFill>
                  <a:srgbClr val="4D4A46"/>
                </a:solidFill>
                <a:latin typeface="Montserrat Classic Italics"/>
              </a:rPr>
              <a:t>PRINCE-EASON</a:t>
            </a:r>
          </a:p>
        </p:txBody>
      </p:sp>
      <p:sp>
        <p:nvSpPr>
          <p:cNvPr id="6" name="TextBox 6"/>
          <p:cNvSpPr txBox="1"/>
          <p:nvPr/>
        </p:nvSpPr>
        <p:spPr>
          <a:xfrm rot="-5400000">
            <a:off x="6845057" y="3371078"/>
            <a:ext cx="3359578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57200">
              <a:lnSpc>
                <a:spcPts val="1750"/>
              </a:lnSpc>
            </a:pPr>
            <a:r>
              <a:rPr lang="en-US" sz="1250" spc="88" dirty="0">
                <a:solidFill>
                  <a:srgbClr val="4D4A46"/>
                </a:solidFill>
                <a:latin typeface="Montserrat Light"/>
              </a:rPr>
              <a:t>National Women's Business Council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22294" y="7040588"/>
            <a:ext cx="1192168" cy="257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975"/>
              </a:lnSpc>
            </a:pPr>
            <a:r>
              <a:rPr lang="en-US" sz="975" spc="10">
                <a:solidFill>
                  <a:srgbClr val="4D4A46">
                    <a:alpha val="9804"/>
                  </a:srgbClr>
                </a:solidFill>
                <a:latin typeface="Gidole Italics"/>
              </a:rPr>
              <a:t>#WEBINARWEDNESDAY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18084" y="3370293"/>
            <a:ext cx="415640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ts val="1750"/>
              </a:lnSpc>
            </a:pPr>
            <a:r>
              <a:rPr lang="en-US" spc="88" dirty="0">
                <a:solidFill>
                  <a:srgbClr val="4D4A46"/>
                </a:solidFill>
                <a:latin typeface="Montserrat Light"/>
              </a:rPr>
              <a:t>Council Member,</a:t>
            </a:r>
          </a:p>
          <a:p>
            <a:pPr defTabSz="457200">
              <a:lnSpc>
                <a:spcPts val="1750"/>
              </a:lnSpc>
            </a:pPr>
            <a:r>
              <a:rPr lang="en-US" spc="88" dirty="0">
                <a:solidFill>
                  <a:srgbClr val="4D4A46"/>
                </a:solidFill>
                <a:latin typeface="Montserrat Light"/>
              </a:rPr>
              <a:t>National Women's Business Council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8022" b="80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24936" y="1377563"/>
            <a:ext cx="8954586" cy="612086"/>
          </a:xfrm>
          <a:prstGeom prst="rect">
            <a:avLst/>
          </a:prstGeom>
          <a:solidFill>
            <a:srgbClr val="2A2976">
              <a:alpha val="16862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24607" y="2379467"/>
            <a:ext cx="1513745" cy="22580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7650" t="2746"/>
          <a:stretch>
            <a:fillRect/>
          </a:stretch>
        </p:blipFill>
        <p:spPr>
          <a:xfrm>
            <a:off x="5362398" y="2392926"/>
            <a:ext cx="1513745" cy="222317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912069" y="1070382"/>
            <a:ext cx="3717581" cy="1161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457200">
              <a:lnSpc>
                <a:spcPts val="4590"/>
              </a:lnSpc>
            </a:pPr>
            <a:r>
              <a:rPr lang="en-US" sz="4800" b="1" spc="191" dirty="0">
                <a:solidFill>
                  <a:srgbClr val="4D4A4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DISCUSSION</a:t>
            </a:r>
          </a:p>
          <a:p>
            <a:pPr algn="r" defTabSz="457200">
              <a:lnSpc>
                <a:spcPts val="4590"/>
              </a:lnSpc>
            </a:pPr>
            <a:endParaRPr lang="en-US" sz="3825" spc="191" dirty="0">
              <a:solidFill>
                <a:srgbClr val="4D4A46"/>
              </a:solidFill>
              <a:latin typeface="Montserrat Classic Italics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466089" y="5027330"/>
            <a:ext cx="2430780" cy="906214"/>
            <a:chOff x="0" y="-57149"/>
            <a:chExt cx="6482080" cy="2416568"/>
          </a:xfrm>
        </p:grpSpPr>
        <p:sp>
          <p:nvSpPr>
            <p:cNvPr id="7" name="TextBox 7"/>
            <p:cNvSpPr txBox="1"/>
            <p:nvPr/>
          </p:nvSpPr>
          <p:spPr>
            <a:xfrm>
              <a:off x="0" y="-57149"/>
              <a:ext cx="6482080" cy="7181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>
                <a:lnSpc>
                  <a:spcPts val="2100"/>
                </a:lnSpc>
              </a:pPr>
              <a:r>
                <a:rPr lang="en-US" b="1" spc="75" dirty="0">
                  <a:solidFill>
                    <a:srgbClr val="4D4A4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MARIA LUISA BOYCE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059919"/>
              <a:ext cx="6482080" cy="1299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>
                <a:lnSpc>
                  <a:spcPts val="1875"/>
                </a:lnSpc>
              </a:pPr>
              <a:r>
                <a:rPr lang="en-US" sz="1600" spc="13" dirty="0">
                  <a:solidFill>
                    <a:srgbClr val="4D4A4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Vice President of Global Public Affairs, UPS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656581" y="5027330"/>
            <a:ext cx="3264100" cy="906214"/>
            <a:chOff x="0" y="1045407"/>
            <a:chExt cx="8704267" cy="2416568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045407"/>
              <a:ext cx="8056880" cy="7181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>
                <a:lnSpc>
                  <a:spcPts val="2100"/>
                </a:lnSpc>
              </a:pPr>
              <a:r>
                <a:rPr lang="en-US" b="1" spc="75" dirty="0">
                  <a:solidFill>
                    <a:srgbClr val="4D4A4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LORETTA GREENE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162475"/>
              <a:ext cx="8704267" cy="12995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457200">
                <a:lnSpc>
                  <a:spcPts val="1875"/>
                </a:lnSpc>
              </a:pPr>
              <a:r>
                <a:rPr lang="en-US" sz="1600" spc="13" dirty="0">
                  <a:solidFill>
                    <a:srgbClr val="4D4A4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Associate Administrator for the Office of International Trade (OIT), SBA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1E476C7-6B1E-45D2-9D0B-5B40D71A2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Grants to Reach International Buyers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175EC-A86A-4094-9433-1CEDF8066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54A19E8-6684-43F0-9F4A-DFB0DA331E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938463" y="1058863"/>
            <a:ext cx="6205537" cy="5799137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3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The </a:t>
            </a:r>
            <a:r>
              <a:rPr lang="en-US" sz="33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State Trade Expansion Program </a:t>
            </a:r>
            <a:r>
              <a:rPr lang="en-US" sz="33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or STEP provides grants to U.S. states/territories to help small businesses to go international.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3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Your small businesses may qualify for a grant and/or training to: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Pay website fees to sell overseas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Translate websites into foreign languages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Search engine optimization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Localize/internationalize your website specific to your overseas market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Design marketing media, including digital marketing media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Participate in virtual  trade missions</a:t>
            </a:r>
          </a:p>
          <a:p>
            <a:pPr>
              <a:lnSpc>
                <a:spcPct val="110000"/>
              </a:lnSpc>
            </a:pPr>
            <a:r>
              <a:rPr lang="en-US" sz="2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Obtain market research and initial market check to determine opportunities</a:t>
            </a:r>
          </a:p>
          <a:p>
            <a:pPr>
              <a:lnSpc>
                <a:spcPct val="110000"/>
              </a:lnSpc>
            </a:pPr>
            <a:r>
              <a:rPr lang="en-US" sz="2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Attend training workshops (e.g. </a:t>
            </a:r>
            <a:r>
              <a:rPr lang="en-US" sz="2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ExporTech</a:t>
            </a:r>
            <a:r>
              <a:rPr lang="en-US" sz="2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33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Visit </a:t>
            </a:r>
            <a:r>
              <a:rPr lang="en-US" sz="3300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sba.gov/international</a:t>
            </a:r>
            <a:r>
              <a:rPr lang="en-US" sz="3300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33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to find out if your state/territory is participating in SBA’s State Trade Expansion Program.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DA77E0-28F5-444C-BE9C-6042F36D0C9F}"/>
              </a:ext>
            </a:extLst>
          </p:cNvPr>
          <p:cNvSpPr txBox="1">
            <a:spLocks/>
          </p:cNvSpPr>
          <p:nvPr/>
        </p:nvSpPr>
        <p:spPr>
          <a:xfrm>
            <a:off x="831658" y="1296832"/>
            <a:ext cx="6858000" cy="11170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i="0" kern="1200" spc="-75" baseline="0">
                <a:solidFill>
                  <a:srgbClr val="003F8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>
              <a:lnSpc>
                <a:spcPct val="100000"/>
              </a:lnSpc>
            </a:pPr>
            <a:endParaRPr lang="en-US" sz="4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2FE238-A71B-41C0-B0D1-FB9BBB469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744" y="4857352"/>
            <a:ext cx="1286465" cy="12949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56A8E8-20C3-4B20-9883-BBDD9FC08F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152" y="1149825"/>
            <a:ext cx="1394057" cy="13940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17360B-6165-46BB-819D-1F7B4D7F5A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531" y="2887386"/>
            <a:ext cx="1399127" cy="139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80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7BBBC-51F2-4A4A-BDDA-D37A3F088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Finance Your </a:t>
            </a:r>
            <a:b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International Sales</a:t>
            </a:r>
            <a:b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en-US" sz="3200" i="1" dirty="0">
              <a:solidFill>
                <a:schemeClr val="accent5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39F889-D36E-45D9-B7B1-38DD7550310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8640" y="1484971"/>
            <a:ext cx="8338688" cy="4955203"/>
          </a:xfrm>
        </p:spPr>
        <p:txBody>
          <a:bodyPr wrap="square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Loan options for direct and indirect exporters (AKA supply chain):</a:t>
            </a:r>
          </a:p>
          <a:p>
            <a:pPr marL="0" indent="0" algn="l">
              <a:lnSpc>
                <a:spcPct val="100000"/>
              </a:lnSpc>
              <a:buNone/>
            </a:pPr>
            <a:endParaRPr lang="en-US" sz="1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Export Express </a:t>
            </a: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for business development </a:t>
            </a:r>
          </a:p>
          <a:p>
            <a:pPr marL="801688" lvl="1" indent="-223838">
              <a:lnSpc>
                <a:spcPct val="100000"/>
              </a:lnSpc>
              <a:buFont typeface="Source Sans Pro" panose="020B0503030403020204" pitchFamily="34" charset="0"/>
              <a:buChar char="−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$500,000 limit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Export Working Capital </a:t>
            </a: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to fulfill your international &amp;  supply chain orders</a:t>
            </a:r>
          </a:p>
          <a:p>
            <a:pPr marL="801688" lvl="1" indent="-223838">
              <a:lnSpc>
                <a:spcPct val="100000"/>
              </a:lnSpc>
              <a:buFont typeface="Source Sans Pro" panose="020B0503030403020204" pitchFamily="34" charset="0"/>
              <a:buChar char="−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$5 million limit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International Trade Loan </a:t>
            </a: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for expanding your production capacity, re-financing debt, and reshoring</a:t>
            </a:r>
          </a:p>
          <a:p>
            <a:pPr marL="801688" lvl="1" indent="-223838">
              <a:lnSpc>
                <a:spcPct val="100000"/>
              </a:lnSpc>
              <a:buFont typeface="Source Sans Pro" panose="020B0503030403020204" pitchFamily="34" charset="0"/>
              <a:buChar char="−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$5 million limit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Email</a:t>
            </a:r>
            <a:r>
              <a:rPr lang="en-US" sz="20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u="sng" dirty="0">
                <a:solidFill>
                  <a:srgbClr val="003E7F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international@sba.gov</a:t>
            </a:r>
            <a:r>
              <a:rPr lang="en-US" sz="2000" u="sng" dirty="0">
                <a:solidFill>
                  <a:srgbClr val="003E7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with your contact information and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trade questions</a:t>
            </a:r>
          </a:p>
        </p:txBody>
      </p:sp>
    </p:spTree>
    <p:extLst>
      <p:ext uri="{BB962C8B-B14F-4D97-AF65-F5344CB8AC3E}">
        <p14:creationId xmlns:p14="http://schemas.microsoft.com/office/powerpoint/2010/main" val="3773382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809406"/>
            <a:ext cx="9143999" cy="4915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2483D9-83BD-F84B-B02F-078AEF4020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7" y="1132695"/>
            <a:ext cx="1198469" cy="13512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7162" y="4462852"/>
            <a:ext cx="6936581" cy="800101"/>
          </a:xfrm>
          <a:prstGeom prst="rect">
            <a:avLst/>
          </a:prstGeom>
          <a:solidFill>
            <a:srgbClr val="FFFFFF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EBF92B5-8F48-0742-8BA8-EE7D3AA12A45}"/>
              </a:ext>
            </a:extLst>
          </p:cNvPr>
          <p:cNvSpPr txBox="1">
            <a:spLocks/>
          </p:cNvSpPr>
          <p:nvPr/>
        </p:nvSpPr>
        <p:spPr>
          <a:xfrm>
            <a:off x="157162" y="4543425"/>
            <a:ext cx="6936581" cy="1057276"/>
          </a:xfrm>
          <a:prstGeom prst="rect">
            <a:avLst/>
          </a:prstGeom>
          <a:noFill/>
          <a:effectLst/>
        </p:spPr>
        <p:txBody>
          <a:bodyPr rtlCol="0">
            <a:normAutofit fontScale="47500" lnSpcReduction="200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50" b="1" dirty="0">
                <a:solidFill>
                  <a:srgbClr val="00847D"/>
                </a:solidFill>
              </a:rPr>
              <a:t>Emerging Opportunities for Women Entrepreneurs in Trade</a:t>
            </a:r>
          </a:p>
          <a:p>
            <a:pPr>
              <a:defRPr/>
            </a:pPr>
            <a:endParaRPr lang="es-CL" sz="1500" b="1" dirty="0">
              <a:solidFill>
                <a:srgbClr val="00847D"/>
              </a:solidFill>
            </a:endParaRPr>
          </a:p>
          <a:p>
            <a:pPr>
              <a:defRPr/>
            </a:pPr>
            <a:r>
              <a:rPr lang="en-US" sz="4875" b="1" dirty="0">
                <a:solidFill>
                  <a:srgbClr val="00847D"/>
                </a:solidFill>
              </a:rPr>
              <a:t>Women Exporters Program</a:t>
            </a:r>
          </a:p>
          <a:p>
            <a:pPr>
              <a:defRPr/>
            </a:pPr>
            <a:endParaRPr lang="es-CL" sz="1500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 sz="2700" b="1" dirty="0">
                <a:solidFill>
                  <a:srgbClr val="00847D"/>
                </a:solidFill>
              </a:rPr>
              <a:t> </a:t>
            </a:r>
            <a:endParaRPr lang="en-US" sz="2700" b="1" dirty="0">
              <a:solidFill>
                <a:srgbClr val="00847D"/>
              </a:solidFill>
              <a:ea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0F625E-DE5B-4F3A-9145-6A7DEB032DB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909" y="1042602"/>
            <a:ext cx="1137622" cy="42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87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857250"/>
            <a:ext cx="9144000" cy="91628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857250"/>
            <a:ext cx="9144000" cy="916285"/>
          </a:xfrm>
          <a:prstGeom prst="rect">
            <a:avLst/>
          </a:prstGeom>
          <a:solidFill>
            <a:srgbClr val="0085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2547171" y="1087067"/>
            <a:ext cx="6214109" cy="5724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sz="33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Opportunities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44615" y="2081981"/>
            <a:ext cx="2131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153">
              <a:defRPr/>
            </a:pPr>
            <a:r>
              <a:rPr lang="en-US" sz="1500" dirty="0">
                <a:solidFill>
                  <a:srgbClr val="261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Canada has raised its de minimis level + will provide for duty free shipments up to $C150.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44090" y="3897992"/>
            <a:ext cx="21323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153">
              <a:defRPr/>
            </a:pPr>
            <a:r>
              <a:rPr lang="en-US" sz="1500" dirty="0">
                <a:solidFill>
                  <a:srgbClr val="261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New provisions increase protection for firms in the U.S. who rely on intellectual property.</a:t>
            </a:r>
          </a:p>
          <a:p>
            <a:pPr marL="82153">
              <a:defRPr/>
            </a:pPr>
            <a:r>
              <a:rPr lang="en-US" sz="1500" dirty="0">
                <a:solidFill>
                  <a:srgbClr val="261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63939" y="3890396"/>
            <a:ext cx="194045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153">
              <a:defRPr/>
            </a:pPr>
            <a:r>
              <a:rPr lang="en-US" sz="1500" dirty="0">
                <a:solidFill>
                  <a:srgbClr val="261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New information resource from SBA OIT + Dialogue to address SMB opportunities &amp; challenges.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39075" y="2273953"/>
            <a:ext cx="1975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153">
              <a:defRPr/>
            </a:pPr>
            <a:r>
              <a:rPr lang="en-US" sz="1500" dirty="0">
                <a:solidFill>
                  <a:srgbClr val="261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Market access without a foreign office or foreign representative.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41959" y="2985227"/>
            <a:ext cx="2045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857D"/>
                </a:solidFill>
                <a:latin typeface="Verdana"/>
              </a:rPr>
              <a:t>De Minimis</a:t>
            </a:r>
          </a:p>
          <a:p>
            <a:pPr>
              <a:defRPr/>
            </a:pPr>
            <a:r>
              <a:rPr lang="en-US" b="1" dirty="0">
                <a:solidFill>
                  <a:srgbClr val="00857D"/>
                </a:solidFill>
                <a:latin typeface="Verdana"/>
              </a:rPr>
              <a:t>Improvement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37428" y="4868986"/>
            <a:ext cx="1852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857D"/>
                </a:solidFill>
                <a:latin typeface="Verdana"/>
              </a:rPr>
              <a:t>Intellectual Property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9970" y="2985227"/>
            <a:ext cx="2247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857D"/>
                </a:solidFill>
                <a:latin typeface="Verdana"/>
              </a:rPr>
              <a:t>Market Access </a:t>
            </a:r>
          </a:p>
          <a:p>
            <a:pPr>
              <a:defRPr/>
            </a:pPr>
            <a:r>
              <a:rPr lang="en-US" b="1" dirty="0">
                <a:solidFill>
                  <a:srgbClr val="00857D"/>
                </a:solidFill>
                <a:latin typeface="Verdana"/>
              </a:rPr>
              <a:t>For US SMBs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2429" y="4883203"/>
            <a:ext cx="2510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857D"/>
                </a:solidFill>
                <a:latin typeface="Verdana"/>
              </a:rPr>
              <a:t>Resource Site</a:t>
            </a:r>
          </a:p>
          <a:p>
            <a:pPr>
              <a:defRPr/>
            </a:pPr>
            <a:r>
              <a:rPr lang="en-US" b="1" dirty="0">
                <a:solidFill>
                  <a:srgbClr val="00857D"/>
                </a:solidFill>
                <a:latin typeface="Verdana"/>
              </a:rPr>
              <a:t>+ SME Dialogue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5727200"/>
            <a:ext cx="9144000" cy="273550"/>
          </a:xfrm>
          <a:prstGeom prst="rect">
            <a:avLst/>
          </a:prstGeom>
          <a:solidFill>
            <a:srgbClr val="DFD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69970" y="2044656"/>
            <a:ext cx="1446086" cy="1014532"/>
          </a:xfrm>
          <a:prstGeom prst="rect">
            <a:avLst/>
          </a:prstGeom>
        </p:spPr>
      </p:pic>
      <p:pic>
        <p:nvPicPr>
          <p:cNvPr id="33" name="Content Placeholder 3"/>
          <p:cNvPicPr>
            <a:picLocks noChangeAspect="1"/>
          </p:cNvPicPr>
          <p:nvPr/>
        </p:nvPicPr>
        <p:blipFill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3782" y="3965254"/>
            <a:ext cx="1173673" cy="99460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47454" y="3910050"/>
            <a:ext cx="1225937" cy="1099670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5004276" y="2039103"/>
            <a:ext cx="1252485" cy="869471"/>
            <a:chOff x="6192159" y="1048904"/>
            <a:chExt cx="572830" cy="565962"/>
          </a:xfrm>
          <a:solidFill>
            <a:srgbClr val="261300"/>
          </a:solidFill>
        </p:grpSpPr>
        <p:sp>
          <p:nvSpPr>
            <p:cNvPr id="36" name="Freeform 792"/>
            <p:cNvSpPr>
              <a:spLocks/>
            </p:cNvSpPr>
            <p:nvPr/>
          </p:nvSpPr>
          <p:spPr bwMode="auto">
            <a:xfrm>
              <a:off x="6199027" y="1417054"/>
              <a:ext cx="163470" cy="197812"/>
            </a:xfrm>
            <a:custGeom>
              <a:avLst/>
              <a:gdLst>
                <a:gd name="T0" fmla="*/ 21 w 24"/>
                <a:gd name="T1" fmla="*/ 0 h 29"/>
                <a:gd name="T2" fmla="*/ 2 w 24"/>
                <a:gd name="T3" fmla="*/ 0 h 29"/>
                <a:gd name="T4" fmla="*/ 0 w 24"/>
                <a:gd name="T5" fmla="*/ 3 h 29"/>
                <a:gd name="T6" fmla="*/ 0 w 24"/>
                <a:gd name="T7" fmla="*/ 29 h 29"/>
                <a:gd name="T8" fmla="*/ 24 w 24"/>
                <a:gd name="T9" fmla="*/ 29 h 29"/>
                <a:gd name="T10" fmla="*/ 24 w 24"/>
                <a:gd name="T11" fmla="*/ 3 h 29"/>
                <a:gd name="T12" fmla="*/ 21 w 24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9">
                  <a:moveTo>
                    <a:pt x="2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1"/>
                    <a:pt x="23" y="0"/>
                    <a:pt x="21" y="0"/>
                  </a:cubicBezTo>
                  <a:close/>
                </a:path>
              </a:pathLst>
            </a:custGeom>
            <a:grpFill/>
            <a:ln w="9525">
              <a:solidFill>
                <a:srgbClr val="2613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7" name="Freeform 793"/>
            <p:cNvSpPr>
              <a:spLocks/>
            </p:cNvSpPr>
            <p:nvPr/>
          </p:nvSpPr>
          <p:spPr bwMode="auto">
            <a:xfrm>
              <a:off x="6396839" y="1342874"/>
              <a:ext cx="163470" cy="271991"/>
            </a:xfrm>
            <a:custGeom>
              <a:avLst/>
              <a:gdLst>
                <a:gd name="T0" fmla="*/ 21 w 24"/>
                <a:gd name="T1" fmla="*/ 0 h 40"/>
                <a:gd name="T2" fmla="*/ 3 w 24"/>
                <a:gd name="T3" fmla="*/ 0 h 40"/>
                <a:gd name="T4" fmla="*/ 0 w 24"/>
                <a:gd name="T5" fmla="*/ 3 h 40"/>
                <a:gd name="T6" fmla="*/ 0 w 24"/>
                <a:gd name="T7" fmla="*/ 40 h 40"/>
                <a:gd name="T8" fmla="*/ 24 w 24"/>
                <a:gd name="T9" fmla="*/ 40 h 40"/>
                <a:gd name="T10" fmla="*/ 24 w 24"/>
                <a:gd name="T11" fmla="*/ 3 h 40"/>
                <a:gd name="T12" fmla="*/ 21 w 24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0">
                  <a:moveTo>
                    <a:pt x="2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1"/>
                    <a:pt x="23" y="0"/>
                    <a:pt x="21" y="0"/>
                  </a:cubicBezTo>
                  <a:close/>
                </a:path>
              </a:pathLst>
            </a:custGeom>
            <a:grpFill/>
            <a:ln w="9525">
              <a:solidFill>
                <a:srgbClr val="2613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8" name="Freeform 794"/>
            <p:cNvSpPr>
              <a:spLocks/>
            </p:cNvSpPr>
            <p:nvPr/>
          </p:nvSpPr>
          <p:spPr bwMode="auto">
            <a:xfrm>
              <a:off x="6594651" y="1274189"/>
              <a:ext cx="163470" cy="340676"/>
            </a:xfrm>
            <a:custGeom>
              <a:avLst/>
              <a:gdLst>
                <a:gd name="T0" fmla="*/ 22 w 24"/>
                <a:gd name="T1" fmla="*/ 0 h 50"/>
                <a:gd name="T2" fmla="*/ 3 w 24"/>
                <a:gd name="T3" fmla="*/ 0 h 50"/>
                <a:gd name="T4" fmla="*/ 0 w 24"/>
                <a:gd name="T5" fmla="*/ 2 h 50"/>
                <a:gd name="T6" fmla="*/ 0 w 24"/>
                <a:gd name="T7" fmla="*/ 50 h 50"/>
                <a:gd name="T8" fmla="*/ 24 w 24"/>
                <a:gd name="T9" fmla="*/ 50 h 50"/>
                <a:gd name="T10" fmla="*/ 24 w 24"/>
                <a:gd name="T11" fmla="*/ 2 h 50"/>
                <a:gd name="T12" fmla="*/ 22 w 24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50">
                  <a:moveTo>
                    <a:pt x="22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lose/>
                </a:path>
              </a:pathLst>
            </a:custGeom>
            <a:grpFill/>
            <a:ln w="9525">
              <a:solidFill>
                <a:srgbClr val="2613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9" name="Freeform 795"/>
            <p:cNvSpPr>
              <a:spLocks/>
            </p:cNvSpPr>
            <p:nvPr/>
          </p:nvSpPr>
          <p:spPr bwMode="auto">
            <a:xfrm>
              <a:off x="6192159" y="1048904"/>
              <a:ext cx="572830" cy="333808"/>
            </a:xfrm>
            <a:custGeom>
              <a:avLst/>
              <a:gdLst>
                <a:gd name="T0" fmla="*/ 4 w 84"/>
                <a:gd name="T1" fmla="*/ 49 h 49"/>
                <a:gd name="T2" fmla="*/ 74 w 84"/>
                <a:gd name="T3" fmla="*/ 16 h 49"/>
                <a:gd name="T4" fmla="*/ 70 w 84"/>
                <a:gd name="T5" fmla="*/ 25 h 49"/>
                <a:gd name="T6" fmla="*/ 71 w 84"/>
                <a:gd name="T7" fmla="*/ 27 h 49"/>
                <a:gd name="T8" fmla="*/ 75 w 84"/>
                <a:gd name="T9" fmla="*/ 28 h 49"/>
                <a:gd name="T10" fmla="*/ 77 w 84"/>
                <a:gd name="T11" fmla="*/ 27 h 49"/>
                <a:gd name="T12" fmla="*/ 81 w 84"/>
                <a:gd name="T13" fmla="*/ 14 h 49"/>
                <a:gd name="T14" fmla="*/ 83 w 84"/>
                <a:gd name="T15" fmla="*/ 9 h 49"/>
                <a:gd name="T16" fmla="*/ 83 w 84"/>
                <a:gd name="T17" fmla="*/ 7 h 49"/>
                <a:gd name="T18" fmla="*/ 77 w 84"/>
                <a:gd name="T19" fmla="*/ 5 h 49"/>
                <a:gd name="T20" fmla="*/ 64 w 84"/>
                <a:gd name="T21" fmla="*/ 1 h 49"/>
                <a:gd name="T22" fmla="*/ 62 w 84"/>
                <a:gd name="T23" fmla="*/ 1 h 49"/>
                <a:gd name="T24" fmla="*/ 61 w 84"/>
                <a:gd name="T25" fmla="*/ 5 h 49"/>
                <a:gd name="T26" fmla="*/ 62 w 84"/>
                <a:gd name="T27" fmla="*/ 7 h 49"/>
                <a:gd name="T28" fmla="*/ 71 w 84"/>
                <a:gd name="T29" fmla="*/ 10 h 49"/>
                <a:gd name="T30" fmla="*/ 1 w 84"/>
                <a:gd name="T31" fmla="*/ 43 h 49"/>
                <a:gd name="T32" fmla="*/ 0 w 84"/>
                <a:gd name="T33" fmla="*/ 44 h 49"/>
                <a:gd name="T34" fmla="*/ 2 w 84"/>
                <a:gd name="T35" fmla="*/ 48 h 49"/>
                <a:gd name="T36" fmla="*/ 4 w 84"/>
                <a:gd name="T3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49">
                  <a:moveTo>
                    <a:pt x="4" y="49"/>
                  </a:moveTo>
                  <a:cubicBezTo>
                    <a:pt x="74" y="16"/>
                    <a:pt x="74" y="16"/>
                    <a:pt x="74" y="16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0" y="26"/>
                    <a:pt x="71" y="27"/>
                    <a:pt x="71" y="27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9"/>
                    <a:pt x="76" y="28"/>
                    <a:pt x="77" y="27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4" y="8"/>
                    <a:pt x="83" y="8"/>
                    <a:pt x="83" y="7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3" y="0"/>
                    <a:pt x="63" y="1"/>
                    <a:pt x="62" y="1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6"/>
                    <a:pt x="61" y="7"/>
                    <a:pt x="62" y="7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0" y="43"/>
                    <a:pt x="0" y="44"/>
                    <a:pt x="0" y="44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3" y="49"/>
                    <a:pt x="4" y="49"/>
                  </a:cubicBezTo>
                  <a:close/>
                </a:path>
              </a:pathLst>
            </a:custGeom>
            <a:grpFill/>
            <a:ln w="9525">
              <a:solidFill>
                <a:srgbClr val="2613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srgbClr val="000000"/>
                </a:solidFill>
                <a:latin typeface="Verdana"/>
              </a:endParaRPr>
            </a:p>
          </p:txBody>
        </p:sp>
      </p:grpSp>
      <p:pic>
        <p:nvPicPr>
          <p:cNvPr id="26" name="Picture 2" descr="https://ustr.gov/themes/custom/usmca/images/usmc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32" y="988715"/>
            <a:ext cx="2117707" cy="78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>
            <a:stCxn id="24" idx="2"/>
            <a:endCxn id="29" idx="0"/>
          </p:cNvCxnSpPr>
          <p:nvPr/>
        </p:nvCxnSpPr>
        <p:spPr>
          <a:xfrm>
            <a:off x="4572000" y="1773535"/>
            <a:ext cx="0" cy="3953665"/>
          </a:xfrm>
          <a:prstGeom prst="line">
            <a:avLst/>
          </a:prstGeom>
          <a:ln w="285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-131494" y="3707606"/>
            <a:ext cx="9325501" cy="31062"/>
          </a:xfrm>
          <a:prstGeom prst="line">
            <a:avLst/>
          </a:prstGeom>
          <a:ln w="285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476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857250"/>
            <a:ext cx="9658350" cy="916285"/>
          </a:xfrm>
          <a:prstGeom prst="rect">
            <a:avLst/>
          </a:prstGeom>
          <a:solidFill>
            <a:srgbClr val="0085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750" name="Google Shape;750;p118"/>
          <p:cNvGrpSpPr/>
          <p:nvPr/>
        </p:nvGrpSpPr>
        <p:grpSpPr>
          <a:xfrm rot="10800000">
            <a:off x="3611951" y="769019"/>
            <a:ext cx="7137333" cy="5913342"/>
            <a:chOff x="11018" y="0"/>
            <a:chExt cx="7244813" cy="6400800"/>
          </a:xfrm>
          <a:solidFill>
            <a:schemeClr val="bg2">
              <a:lumMod val="90000"/>
            </a:schemeClr>
          </a:solidFill>
        </p:grpSpPr>
        <p:sp>
          <p:nvSpPr>
            <p:cNvPr id="751" name="Google Shape;751;p118"/>
            <p:cNvSpPr/>
            <p:nvPr/>
          </p:nvSpPr>
          <p:spPr>
            <a:xfrm>
              <a:off x="11018" y="0"/>
              <a:ext cx="6896559" cy="6400800"/>
            </a:xfrm>
            <a:prstGeom prst="homePlate">
              <a:avLst>
                <a:gd name="adj" fmla="val 30328"/>
              </a:avLst>
            </a:prstGeom>
            <a:grp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prstClr val="white"/>
                </a:buClr>
                <a:buSzPts val="1800"/>
                <a:buFont typeface="Calibri"/>
                <a:buNone/>
              </a:pPr>
              <a:endParaRPr sz="13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52" name="Google Shape;752;p118"/>
            <p:cNvSpPr/>
            <p:nvPr/>
          </p:nvSpPr>
          <p:spPr>
            <a:xfrm>
              <a:off x="5140484" y="0"/>
              <a:ext cx="2115347" cy="6400800"/>
            </a:xfrm>
            <a:prstGeom prst="chevron">
              <a:avLst>
                <a:gd name="adj" fmla="val 90648"/>
              </a:avLst>
            </a:prstGeom>
            <a:grp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prstClr val="white"/>
                </a:buClr>
                <a:buSzPts val="1800"/>
                <a:buFont typeface="Calibri"/>
                <a:buNone/>
              </a:pPr>
              <a:endParaRPr sz="135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753" name="Google Shape;753;p118"/>
          <p:cNvSpPr/>
          <p:nvPr/>
        </p:nvSpPr>
        <p:spPr>
          <a:xfrm>
            <a:off x="61986" y="2234760"/>
            <a:ext cx="3981450" cy="117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400425" y="1077057"/>
            <a:ext cx="4129856" cy="5724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sz="27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Economic Impact</a:t>
            </a:r>
            <a:endParaRPr lang="en-US" sz="33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5122782" y="2104652"/>
            <a:ext cx="3470251" cy="5724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algn="r"/>
            <a:r>
              <a:rPr lang="en-US" sz="1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SMBs account for much of the world’s formal employment</a:t>
            </a:r>
            <a:endParaRPr lang="en-US" sz="15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5186127" y="3268186"/>
            <a:ext cx="3010568" cy="5724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sz="13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emerging </a:t>
            </a:r>
          </a:p>
          <a:p>
            <a:r>
              <a:rPr lang="en-US" sz="13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economies</a:t>
            </a:r>
            <a:endParaRPr lang="en-US" sz="135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5570302" y="3283260"/>
            <a:ext cx="3010568" cy="5724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algn="r"/>
            <a:r>
              <a:rPr lang="en-US" sz="13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developing </a:t>
            </a:r>
          </a:p>
          <a:p>
            <a:pPr algn="r"/>
            <a:r>
              <a:rPr lang="en-US" sz="13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economies</a:t>
            </a:r>
            <a:endParaRPr lang="en-US" sz="135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5582464" y="2574064"/>
            <a:ext cx="3010568" cy="5724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algn="r"/>
            <a:r>
              <a:rPr lang="en-US" sz="4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34%</a:t>
            </a:r>
            <a:endParaRPr lang="en-US" sz="4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itle 4"/>
          <p:cNvSpPr txBox="1">
            <a:spLocks/>
          </p:cNvSpPr>
          <p:nvPr/>
        </p:nvSpPr>
        <p:spPr>
          <a:xfrm>
            <a:off x="3680843" y="2588521"/>
            <a:ext cx="3010568" cy="5724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algn="r"/>
            <a:r>
              <a:rPr lang="en-US" sz="4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52%</a:t>
            </a:r>
            <a:endParaRPr lang="en-US" sz="4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831424" y="2746122"/>
            <a:ext cx="5858" cy="902946"/>
          </a:xfrm>
          <a:prstGeom prst="line">
            <a:avLst/>
          </a:prstGeom>
          <a:ln w="38100">
            <a:solidFill>
              <a:srgbClr val="FF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4"/>
          <p:cNvSpPr txBox="1">
            <a:spLocks/>
          </p:cNvSpPr>
          <p:nvPr/>
        </p:nvSpPr>
        <p:spPr>
          <a:xfrm>
            <a:off x="3274417" y="3969605"/>
            <a:ext cx="3010568" cy="5724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algn="r"/>
            <a:r>
              <a:rPr lang="en-US" sz="103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⅓ </a:t>
            </a:r>
          </a:p>
        </p:txBody>
      </p:sp>
      <p:sp>
        <p:nvSpPr>
          <p:cNvPr id="26" name="Title 4"/>
          <p:cNvSpPr txBox="1">
            <a:spLocks/>
          </p:cNvSpPr>
          <p:nvPr/>
        </p:nvSpPr>
        <p:spPr>
          <a:xfrm>
            <a:off x="6520912" y="4330241"/>
            <a:ext cx="2364245" cy="5724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sz="13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SMBs generate </a:t>
            </a:r>
          </a:p>
          <a:p>
            <a:r>
              <a:rPr lang="en-US" sz="13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one-third</a:t>
            </a:r>
            <a:r>
              <a:rPr lang="en-US" sz="13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of GDP in developing and emerging economies.</a:t>
            </a:r>
            <a:endParaRPr lang="en-US" sz="135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itle 4"/>
          <p:cNvSpPr txBox="1">
            <a:spLocks/>
          </p:cNvSpPr>
          <p:nvPr/>
        </p:nvSpPr>
        <p:spPr>
          <a:xfrm>
            <a:off x="-282168" y="2104652"/>
            <a:ext cx="4479129" cy="5724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2"/>
            <a:r>
              <a:rPr lang="en-US" sz="2700" b="1" dirty="0">
                <a:solidFill>
                  <a:srgbClr val="4688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SMBs employ broad segments of the labor force, including low-skilled workers, and providing opportunities for skills development.</a:t>
            </a:r>
          </a:p>
        </p:txBody>
      </p:sp>
      <p:sp>
        <p:nvSpPr>
          <p:cNvPr id="34" name="Google Shape;758;p118"/>
          <p:cNvSpPr txBox="1"/>
          <p:nvPr/>
        </p:nvSpPr>
        <p:spPr>
          <a:xfrm>
            <a:off x="-786862" y="5806840"/>
            <a:ext cx="9756751" cy="438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-US" sz="900" dirty="0">
                <a:solidFill>
                  <a:srgbClr val="E7E6E6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Information sourced from the OECD Key Issues Paper on </a:t>
            </a:r>
            <a:r>
              <a:rPr lang="en-US" sz="900" i="1" dirty="0">
                <a:solidFill>
                  <a:srgbClr val="E7E6E6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Strengthening SMEs and entrepreneurship for productivity and inclusive growth</a:t>
            </a:r>
            <a:endParaRPr sz="2700" i="1" dirty="0">
              <a:solidFill>
                <a:srgbClr val="E7E6E6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sz="9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40498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x8IQBARWe4rB3kTLc62g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1B1E29"/>
      </a:dk1>
      <a:lt1>
        <a:srgbClr val="FFFFFF"/>
      </a:lt1>
      <a:dk2>
        <a:srgbClr val="002E6D"/>
      </a:dk2>
      <a:lt2>
        <a:srgbClr val="007DBC"/>
      </a:lt2>
      <a:accent1>
        <a:srgbClr val="969696"/>
      </a:accent1>
      <a:accent2>
        <a:srgbClr val="197E4E"/>
      </a:accent2>
      <a:accent3>
        <a:srgbClr val="F1C400"/>
      </a:accent3>
      <a:accent4>
        <a:srgbClr val="7AC5EB"/>
      </a:accent4>
      <a:accent5>
        <a:srgbClr val="CC0000"/>
      </a:accent5>
      <a:accent6>
        <a:srgbClr val="FFFFFF"/>
      </a:accent6>
      <a:hlink>
        <a:srgbClr val="007DBC"/>
      </a:hlink>
      <a:folHlink>
        <a:srgbClr val="7AC5E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A-Template-4x3" id="{10B8EB85-0603-6C4A-B199-97FFBF5C934D}" vid="{C65D1D54-2505-3642-821A-0245DDC064B5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Custom 2">
      <a:dk1>
        <a:srgbClr val="000000"/>
      </a:dk1>
      <a:lt1>
        <a:srgbClr val="FFFFFF"/>
      </a:lt1>
      <a:dk2>
        <a:srgbClr val="585454"/>
      </a:dk2>
      <a:lt2>
        <a:srgbClr val="DEDAD6"/>
      </a:lt2>
      <a:accent1>
        <a:srgbClr val="0E2554"/>
      </a:accent1>
      <a:accent2>
        <a:srgbClr val="75871D"/>
      </a:accent2>
      <a:accent3>
        <a:srgbClr val="C57C2F"/>
      </a:accent3>
      <a:accent4>
        <a:srgbClr val="00847D"/>
      </a:accent4>
      <a:accent5>
        <a:srgbClr val="416DA8"/>
      </a:accent5>
      <a:accent6>
        <a:srgbClr val="163F34"/>
      </a:accent6>
      <a:hlink>
        <a:srgbClr val="4E7EE1"/>
      </a:hlink>
      <a:folHlink>
        <a:srgbClr val="910047"/>
      </a:folHlink>
    </a:clrScheme>
    <a:fontScheme name="Office 2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PS_Interim_PPT Template 021517" id="{399B28F7-FEA9-5643-A686-8265096E7167}" vid="{974CA388-6993-8F45-AE14-DC0F175E08E2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B4CBBB23306B4DA61D83E3E4B47D55" ma:contentTypeVersion="11" ma:contentTypeDescription="Create a new document." ma:contentTypeScope="" ma:versionID="f06c3e85715e8bc023d8cdbe2120f471">
  <xsd:schema xmlns:xsd="http://www.w3.org/2001/XMLSchema" xmlns:xs="http://www.w3.org/2001/XMLSchema" xmlns:p="http://schemas.microsoft.com/office/2006/metadata/properties" xmlns:ns3="cd3e8e0b-55e4-47fd-9286-283e82aabbd8" xmlns:ns4="bd270edf-bc65-42b9-ac50-d94643bb33a7" targetNamespace="http://schemas.microsoft.com/office/2006/metadata/properties" ma:root="true" ma:fieldsID="69e33c825ec366465e459f04b8b4ca9c" ns3:_="" ns4:_="">
    <xsd:import namespace="cd3e8e0b-55e4-47fd-9286-283e82aabbd8"/>
    <xsd:import namespace="bd270edf-bc65-42b9-ac50-d94643bb33a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3e8e0b-55e4-47fd-9286-283e82aabb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270edf-bc65-42b9-ac50-d94643bb33a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B00DA0-421A-45B4-B627-A11A61619807}">
  <ds:schemaRefs>
    <ds:schemaRef ds:uri="cd3e8e0b-55e4-47fd-9286-283e82aabbd8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d270edf-bc65-42b9-ac50-d94643bb33a7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F679C71-29D5-41E8-AD55-6F5D555EA3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A8B0E8-46AE-4D8F-99C0-B526FD15AC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3e8e0b-55e4-47fd-9286-283e82aabbd8"/>
    <ds:schemaRef ds:uri="bd270edf-bc65-42b9-ac50-d94643bb33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22308</TotalTime>
  <Words>1421</Words>
  <Application>Microsoft Office PowerPoint</Application>
  <PresentationFormat>On-screen Show (4:3)</PresentationFormat>
  <Paragraphs>158</Paragraphs>
  <Slides>13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37" baseType="lpstr">
      <vt:lpstr>Arial</vt:lpstr>
      <vt:lpstr>Buffalo</vt:lpstr>
      <vt:lpstr>Calibri</vt:lpstr>
      <vt:lpstr>Calibri Light</vt:lpstr>
      <vt:lpstr>Courier New</vt:lpstr>
      <vt:lpstr>Garamond</vt:lpstr>
      <vt:lpstr>Georgia</vt:lpstr>
      <vt:lpstr>Gidole Italics</vt:lpstr>
      <vt:lpstr>Montserrat Classic</vt:lpstr>
      <vt:lpstr>Montserrat Classic Italics</vt:lpstr>
      <vt:lpstr>Montserrat Light</vt:lpstr>
      <vt:lpstr>Source Sans Pro</vt:lpstr>
      <vt:lpstr>Tahoma</vt:lpstr>
      <vt:lpstr>Verdana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Grants to Reach International Buyers</vt:lpstr>
      <vt:lpstr>Finance Your  International Sales </vt:lpstr>
      <vt:lpstr>PowerPoint Presentation</vt:lpstr>
      <vt:lpstr>PowerPoint Presentation</vt:lpstr>
      <vt:lpstr>PowerPoint Presentation</vt:lpstr>
      <vt:lpstr>PowerPoint Presentation</vt:lpstr>
      <vt:lpstr>Central Objectives</vt:lpstr>
      <vt:lpstr>  What was accomplished in 2019?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Helping Small Business  Go Global</dc:title>
  <dc:creator>Eskelinen, Christopher O.</dc:creator>
  <cp:lastModifiedBy>Wroge, Temren R.</cp:lastModifiedBy>
  <cp:revision>64</cp:revision>
  <cp:lastPrinted>2020-07-17T14:31:12Z</cp:lastPrinted>
  <dcterms:created xsi:type="dcterms:W3CDTF">2020-03-03T20:42:48Z</dcterms:created>
  <dcterms:modified xsi:type="dcterms:W3CDTF">2020-07-27T17:06:30Z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0x01010062B4CBBB23306B4DA61D83E3E4B47D55</vt:lpwstr>
  </property>
</Properties>
</file>