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784" r:id="rId7"/>
    <p:sldId id="263" r:id="rId8"/>
    <p:sldId id="264" r:id="rId9"/>
    <p:sldId id="261" r:id="rId10"/>
    <p:sldId id="262" r:id="rId11"/>
    <p:sldId id="773" r:id="rId12"/>
    <p:sldId id="774" r:id="rId13"/>
    <p:sldId id="775" r:id="rId14"/>
    <p:sldId id="777" r:id="rId15"/>
    <p:sldId id="776" r:id="rId16"/>
    <p:sldId id="779" r:id="rId17"/>
    <p:sldId id="783" r:id="rId18"/>
    <p:sldId id="778" r:id="rId19"/>
    <p:sldId id="780" r:id="rId20"/>
    <p:sldId id="781" r:id="rId21"/>
    <p:sldId id="785" r:id="rId22"/>
    <p:sldId id="265" r:id="rId23"/>
  </p:sldIdLst>
  <p:sldSz cx="18288000" cy="10287000"/>
  <p:notesSz cx="6858000" cy="9144000"/>
  <p:embeddedFontLst>
    <p:embeddedFont>
      <p:font typeface="Arimo" panose="020B0604020202020204" charset="0"/>
      <p:regular r:id="rId25"/>
    </p:embeddedFont>
    <p:embeddedFont>
      <p:font typeface="Calibri" panose="020F0502020204030204" pitchFamily="34" charset="0"/>
      <p:regular r:id="rId26"/>
      <p:bold r:id="rId27"/>
      <p:italic r:id="rId28"/>
      <p:boldItalic r:id="rId29"/>
    </p:embeddedFont>
    <p:embeddedFont>
      <p:font typeface="Montserrat" panose="020B0604020202020204" charset="0"/>
      <p:regular r:id="rId30"/>
    </p:embeddedFont>
    <p:embeddedFont>
      <p:font typeface="Montserrat Bold" panose="020B0604020202020204" charset="0"/>
      <p:regular r:id="rId31"/>
    </p:embeddedFont>
    <p:embeddedFont>
      <p:font typeface="Montserrat Classic"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9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D6842-46D3-4F32-8896-380261E6A851}"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93178-D45B-4D54-B48F-A5C40F87F584}" type="slidenum">
              <a:rPr lang="en-US" smtClean="0"/>
              <a:t>‹#›</a:t>
            </a:fld>
            <a:endParaRPr lang="en-US"/>
          </a:p>
        </p:txBody>
      </p:sp>
    </p:spTree>
    <p:extLst>
      <p:ext uri="{BB962C8B-B14F-4D97-AF65-F5344CB8AC3E}">
        <p14:creationId xmlns:p14="http://schemas.microsoft.com/office/powerpoint/2010/main" val="52677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covid-sb.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2546367"/>
            <a:ext cx="13250632" cy="7740633"/>
          </a:xfrm>
          <a:prstGeom prst="rect">
            <a:avLst/>
          </a:prstGeom>
          <a:solidFill>
            <a:srgbClr val="FFFFFF"/>
          </a:solidFill>
        </p:spPr>
      </p:sp>
      <p:sp>
        <p:nvSpPr>
          <p:cNvPr id="3" name="AutoShape 3"/>
          <p:cNvSpPr/>
          <p:nvPr/>
        </p:nvSpPr>
        <p:spPr>
          <a:xfrm>
            <a:off x="989325" y="-1934218"/>
            <a:ext cx="342826" cy="12420516"/>
          </a:xfrm>
          <a:prstGeom prst="rect">
            <a:avLst/>
          </a:prstGeom>
          <a:solidFill>
            <a:srgbClr val="EC008C"/>
          </a:solidFill>
        </p:spPr>
      </p:sp>
      <p:pic>
        <p:nvPicPr>
          <p:cNvPr id="4" name="Picture 4"/>
          <p:cNvPicPr>
            <a:picLocks noChangeAspect="1"/>
          </p:cNvPicPr>
          <p:nvPr/>
        </p:nvPicPr>
        <p:blipFill>
          <a:blip r:embed="rId3"/>
          <a:srcRect/>
          <a:stretch>
            <a:fillRect/>
          </a:stretch>
        </p:blipFill>
        <p:spPr>
          <a:xfrm>
            <a:off x="3912696" y="5143500"/>
            <a:ext cx="5212824" cy="4724122"/>
          </a:xfrm>
          <a:prstGeom prst="rect">
            <a:avLst/>
          </a:prstGeom>
        </p:spPr>
      </p:pic>
      <p:sp>
        <p:nvSpPr>
          <p:cNvPr id="5" name="TextBox 5"/>
          <p:cNvSpPr txBox="1"/>
          <p:nvPr/>
        </p:nvSpPr>
        <p:spPr>
          <a:xfrm>
            <a:off x="1836476" y="3703048"/>
            <a:ext cx="9964791" cy="812862"/>
          </a:xfrm>
          <a:prstGeom prst="rect">
            <a:avLst/>
          </a:prstGeom>
        </p:spPr>
        <p:txBody>
          <a:bodyPr lIns="0" tIns="0" rIns="0" bIns="0" rtlCol="0" anchor="t">
            <a:spAutoFit/>
          </a:bodyPr>
          <a:lstStyle/>
          <a:p>
            <a:pPr>
              <a:lnSpc>
                <a:spcPts val="6080"/>
              </a:lnSpc>
            </a:pPr>
            <a:r>
              <a:rPr lang="en-US" sz="6400">
                <a:solidFill>
                  <a:srgbClr val="2A2976"/>
                </a:solidFill>
                <a:latin typeface="Montserrat Classic"/>
              </a:rPr>
              <a:t>#WebinarWednesday</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8229600"/>
          </a:xfrm>
          <a:prstGeom prst="rect">
            <a:avLst/>
          </a:prstGeom>
          <a:solidFill>
            <a:srgbClr val="FFFFFF"/>
          </a:solidFill>
        </p:spPr>
        <p:txBody>
          <a:bodyPr/>
          <a:lstStyle/>
          <a:p>
            <a:endParaRPr lang="en-US" dirty="0"/>
          </a:p>
        </p:txBody>
      </p:sp>
      <p:sp>
        <p:nvSpPr>
          <p:cNvPr id="3" name="TextBox 3"/>
          <p:cNvSpPr txBox="1"/>
          <p:nvPr/>
        </p:nvSpPr>
        <p:spPr>
          <a:xfrm>
            <a:off x="3270767" y="1765263"/>
            <a:ext cx="11746466" cy="550699"/>
          </a:xfrm>
          <a:prstGeom prst="rect">
            <a:avLst/>
          </a:prstGeom>
        </p:spPr>
        <p:txBody>
          <a:bodyPr lIns="0" tIns="0" rIns="0" bIns="0" rtlCol="0" anchor="t">
            <a:spAutoFit/>
          </a:bodyPr>
          <a:lstStyle/>
          <a:p>
            <a:pPr algn="ctr">
              <a:lnSpc>
                <a:spcPts val="4320"/>
              </a:lnSpc>
            </a:pPr>
            <a:r>
              <a:rPr lang="en-US" sz="3600">
                <a:solidFill>
                  <a:srgbClr val="1B1B1B"/>
                </a:solidFill>
                <a:latin typeface="Montserrat Classic"/>
              </a:rPr>
              <a:t>David Ramos</a:t>
            </a:r>
          </a:p>
        </p:txBody>
      </p:sp>
      <p:sp>
        <p:nvSpPr>
          <p:cNvPr id="4" name="TextBox 4"/>
          <p:cNvSpPr txBox="1"/>
          <p:nvPr/>
        </p:nvSpPr>
        <p:spPr>
          <a:xfrm>
            <a:off x="1934476" y="3238500"/>
            <a:ext cx="14419047" cy="4940259"/>
          </a:xfrm>
          <a:prstGeom prst="rect">
            <a:avLst/>
          </a:prstGeom>
        </p:spPr>
        <p:txBody>
          <a:bodyPr lIns="0" tIns="0" rIns="0" bIns="0" rtlCol="0" anchor="t">
            <a:spAutoFit/>
          </a:bodyPr>
          <a:lstStyle/>
          <a:p>
            <a:pPr>
              <a:lnSpc>
                <a:spcPts val="2520"/>
              </a:lnSpc>
            </a:pPr>
            <a:r>
              <a:rPr lang="en-US" sz="2000" dirty="0">
                <a:solidFill>
                  <a:srgbClr val="1B1B1B"/>
                </a:solidFill>
                <a:latin typeface="Montserrat"/>
              </a:rPr>
              <a:t>David is responsible for </a:t>
            </a:r>
            <a:r>
              <a:rPr lang="en-US" sz="2000" dirty="0">
                <a:solidFill>
                  <a:srgbClr val="1B1B1B"/>
                </a:solidFill>
                <a:latin typeface="Arimo"/>
              </a:rPr>
              <a:t>Spanish language financial education curriculum and capabilities strategies within</a:t>
            </a:r>
          </a:p>
          <a:p>
            <a:pPr>
              <a:lnSpc>
                <a:spcPts val="2520"/>
              </a:lnSpc>
            </a:pPr>
            <a:r>
              <a:rPr lang="en-US" sz="2000" dirty="0">
                <a:solidFill>
                  <a:srgbClr val="1B1B1B"/>
                </a:solidFill>
                <a:latin typeface="Arimo"/>
              </a:rPr>
              <a:t>the office of Outreach and Program Development. He is the national manager of the Money Smart for Small Business financial education training curriculum and serves as the division’s FinTech strategist who helps understand new technologies which seek to expand banking services to the unbanked, underbanked, and individuals in underserved communities. </a:t>
            </a:r>
          </a:p>
          <a:p>
            <a:pPr>
              <a:lnSpc>
                <a:spcPts val="2520"/>
              </a:lnSpc>
            </a:pPr>
            <a:endParaRPr lang="en-US" sz="2000" dirty="0">
              <a:solidFill>
                <a:srgbClr val="1B1B1B"/>
              </a:solidFill>
              <a:latin typeface="Arimo"/>
            </a:endParaRPr>
          </a:p>
          <a:p>
            <a:pPr>
              <a:lnSpc>
                <a:spcPts val="2520"/>
              </a:lnSpc>
            </a:pPr>
            <a:r>
              <a:rPr lang="en-US" sz="2000" dirty="0">
                <a:solidFill>
                  <a:srgbClr val="1B1B1B"/>
                </a:solidFill>
                <a:latin typeface="Arimo"/>
              </a:rPr>
              <a:t>David joined the Federal Deposit Insurance Corporation (FDIC), with fifteen years of banking experience serving in various retail, commercial and community development roles in the banking industry. He most recently served as Vice President and Regional Multicultural Banking Director for BB&amp;T Bank overseeing multicultural banking operations for five of the corporation’s Mid-Atlantic regions. </a:t>
            </a:r>
          </a:p>
          <a:p>
            <a:pPr>
              <a:lnSpc>
                <a:spcPts val="2520"/>
              </a:lnSpc>
            </a:pPr>
            <a:endParaRPr lang="en-US" sz="2000" dirty="0">
              <a:solidFill>
                <a:srgbClr val="1B1B1B"/>
              </a:solidFill>
              <a:latin typeface="Arimo"/>
            </a:endParaRPr>
          </a:p>
          <a:p>
            <a:pPr>
              <a:lnSpc>
                <a:spcPts val="2520"/>
              </a:lnSpc>
              <a:spcBef>
                <a:spcPct val="0"/>
              </a:spcBef>
            </a:pPr>
            <a:r>
              <a:rPr lang="en-US" sz="2000" dirty="0">
                <a:solidFill>
                  <a:srgbClr val="1B1B1B"/>
                </a:solidFill>
                <a:latin typeface="Arimo"/>
              </a:rPr>
              <a:t>Further, he is currently serving a four-year gubernatorial appointment to the Board of Commissioners of the Virginia Housing Development Authority (VHDA) where he is responsible for providing direction to the governance and policy implementation of the Authority. His professional background consists of experience in retail branch management, small business credit underwriting, commercial lending, portfolio management, community development lending, affordable housing policy and corporate and public relations.</a:t>
            </a:r>
          </a:p>
        </p:txBody>
      </p:sp>
      <p:sp>
        <p:nvSpPr>
          <p:cNvPr id="5" name="AutoShape 5"/>
          <p:cNvSpPr/>
          <p:nvPr/>
        </p:nvSpPr>
        <p:spPr>
          <a:xfrm rot="5400000">
            <a:off x="9124313" y="-3521900"/>
            <a:ext cx="39375" cy="12481207"/>
          </a:xfrm>
          <a:prstGeom prst="rect">
            <a:avLst/>
          </a:prstGeom>
          <a:solidFill>
            <a:srgbClr val="EC008C"/>
          </a:solidFill>
        </p:spPr>
      </p:sp>
      <p:sp>
        <p:nvSpPr>
          <p:cNvPr id="6" name="AutoShape 6"/>
          <p:cNvSpPr/>
          <p:nvPr/>
        </p:nvSpPr>
        <p:spPr>
          <a:xfrm rot="5400000">
            <a:off x="9124313" y="2251922"/>
            <a:ext cx="39375" cy="12481207"/>
          </a:xfrm>
          <a:prstGeom prst="rect">
            <a:avLst/>
          </a:prstGeom>
          <a:solidFill>
            <a:srgbClr val="EC008C"/>
          </a:solidFill>
        </p:spPr>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pic>
        <p:nvPicPr>
          <p:cNvPr id="6" name="Picture 5" descr="Montage image of Benjamin Franklin from the $100 dill and the front of a bank">
            <a:extLst>
              <a:ext uri="{FF2B5EF4-FFF2-40B4-BE49-F238E27FC236}">
                <a16:creationId xmlns:a16="http://schemas.microsoft.com/office/drawing/2014/main" id="{E6BBCB53-7BE7-4FAE-AC33-76680D910D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28951" y="6238754"/>
            <a:ext cx="2751920" cy="3379889"/>
          </a:xfrm>
          <a:prstGeom prst="rect">
            <a:avLst/>
          </a:prstGeom>
        </p:spPr>
      </p:pic>
      <p:pic>
        <p:nvPicPr>
          <p:cNvPr id="7" name="Picture 6" descr="Image of credit score statement">
            <a:extLst>
              <a:ext uri="{FF2B5EF4-FFF2-40B4-BE49-F238E27FC236}">
                <a16:creationId xmlns:a16="http://schemas.microsoft.com/office/drawing/2014/main" id="{6F4FA46C-1EF6-4AE8-BDAF-266E9B7A5C9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80436" y="6238754"/>
            <a:ext cx="2723264" cy="3347283"/>
          </a:xfrm>
          <a:prstGeom prst="rect">
            <a:avLst/>
          </a:prstGeom>
          <a:ln w="28575" cmpd="sng">
            <a:noFill/>
          </a:ln>
        </p:spPr>
      </p:pic>
      <p:sp>
        <p:nvSpPr>
          <p:cNvPr id="8" name="New &amp; improved BANKING and CREDIT MODULES">
            <a:extLst>
              <a:ext uri="{FF2B5EF4-FFF2-40B4-BE49-F238E27FC236}">
                <a16:creationId xmlns:a16="http://schemas.microsoft.com/office/drawing/2014/main" id="{3683A965-47D0-4C3A-B618-30B6AB4772D7}"/>
              </a:ext>
            </a:extLst>
          </p:cNvPr>
          <p:cNvSpPr/>
          <p:nvPr/>
        </p:nvSpPr>
        <p:spPr>
          <a:xfrm>
            <a:off x="8703264" y="1498897"/>
            <a:ext cx="8822736" cy="2910349"/>
          </a:xfrm>
          <a:prstGeom prst="rect">
            <a:avLst/>
          </a:prstGeom>
        </p:spPr>
        <p:txBody>
          <a:bodyPr wrap="square">
            <a:spAutoFit/>
          </a:bodyPr>
          <a:lstStyle/>
          <a:p>
            <a:pPr algn="ctr" latinLnBrk="1" hangingPunct="0">
              <a:lnSpc>
                <a:spcPct val="80000"/>
              </a:lnSpc>
            </a:pPr>
            <a:r>
              <a:rPr lang="en-US" sz="4200" b="1" cap="all" dirty="0">
                <a:solidFill>
                  <a:srgbClr val="FF33CC"/>
                </a:solidFill>
                <a:latin typeface="+mj-lt"/>
                <a:ea typeface="12 pt Helvetica* 55 Roman   05472"/>
                <a:cs typeface="12 pt Helvetica* 55 Roman   05472"/>
                <a:sym typeface="12 pt Helvetica* 55 Roman   05472"/>
              </a:rPr>
              <a:t>Financing your Future:</a:t>
            </a:r>
          </a:p>
          <a:p>
            <a:pPr algn="ctr" latinLnBrk="1" hangingPunct="0">
              <a:lnSpc>
                <a:spcPct val="80000"/>
              </a:lnSpc>
            </a:pPr>
            <a:endParaRPr lang="en-US" sz="3600" cap="all" dirty="0">
              <a:latin typeface="+mj-lt"/>
              <a:ea typeface="12 pt Helvetica* 55 Roman   05472"/>
              <a:cs typeface="12 pt Helvetica* 55 Roman   05472"/>
              <a:sym typeface="12 pt Helvetica* 55 Roman   05472"/>
            </a:endParaRPr>
          </a:p>
          <a:p>
            <a:pPr algn="ctr" latinLnBrk="1" hangingPunct="0">
              <a:lnSpc>
                <a:spcPct val="80000"/>
              </a:lnSpc>
            </a:pPr>
            <a:r>
              <a:rPr lang="en-US" sz="3600" cap="all" dirty="0">
                <a:latin typeface="+mj-lt"/>
                <a:ea typeface="12 pt Helvetica* 55 Roman   05472"/>
                <a:cs typeface="12 pt Helvetica* 55 Roman   05472"/>
                <a:sym typeface="12 pt Helvetica* 55 Roman   05472"/>
              </a:rPr>
              <a:t>NATIONAL WOMEN'S BUSINESS COUNCIL </a:t>
            </a:r>
          </a:p>
          <a:p>
            <a:pPr algn="ctr" latinLnBrk="1" hangingPunct="0">
              <a:lnSpc>
                <a:spcPct val="80000"/>
              </a:lnSpc>
            </a:pPr>
            <a:r>
              <a:rPr lang="en-US" sz="3600" cap="all" dirty="0">
                <a:latin typeface="+mj-lt"/>
                <a:ea typeface="12 pt Helvetica* 55 Roman   05472"/>
                <a:cs typeface="12 pt Helvetica* 55 Roman   05472"/>
                <a:sym typeface="12 pt Helvetica* 55 Roman   05472"/>
              </a:rPr>
              <a:t>Presentation</a:t>
            </a:r>
            <a:endParaRPr lang="en-US" sz="4200" b="1" cap="all" dirty="0">
              <a:latin typeface="+mj-lt"/>
              <a:ea typeface="12 pt Helvetica* 55 Roman   05472"/>
              <a:cs typeface="12 pt Helvetica* 55 Roman   05472"/>
              <a:sym typeface="12 pt Helvetica* 55 Roman   05472"/>
            </a:endParaRPr>
          </a:p>
          <a:p>
            <a:pPr algn="ctr" latinLnBrk="1" hangingPunct="0">
              <a:lnSpc>
                <a:spcPct val="80000"/>
              </a:lnSpc>
            </a:pPr>
            <a:endParaRPr lang="en-US" sz="4200" b="1" cap="all" dirty="0">
              <a:latin typeface="+mj-lt"/>
              <a:ea typeface="12 pt Helvetica* 55 Roman   05472"/>
              <a:cs typeface="12 pt Helvetica* 55 Roman   05472"/>
              <a:sym typeface="12 pt Helvetica* 55 Roman   05472"/>
            </a:endParaRPr>
          </a:p>
          <a:p>
            <a:pPr algn="ctr" latinLnBrk="1" hangingPunct="0">
              <a:lnSpc>
                <a:spcPct val="80000"/>
              </a:lnSpc>
            </a:pPr>
            <a:r>
              <a:rPr lang="en-US" sz="3600" b="1" cap="all" dirty="0">
                <a:latin typeface="+mj-lt"/>
                <a:ea typeface="12 pt Helvetica* 55 Roman   05472"/>
                <a:cs typeface="12 pt Helvetica* 55 Roman   05472"/>
                <a:sym typeface="12 pt Helvetica* 55 Roman   05472"/>
              </a:rPr>
              <a:t>June 17th, 2020 </a:t>
            </a:r>
          </a:p>
        </p:txBody>
      </p:sp>
      <p:pic>
        <p:nvPicPr>
          <p:cNvPr id="9" name="Picture 8" descr="FDIC Federal Deposit Insurance Corporation logo">
            <a:extLst>
              <a:ext uri="{FF2B5EF4-FFF2-40B4-BE49-F238E27FC236}">
                <a16:creationId xmlns:a16="http://schemas.microsoft.com/office/drawing/2014/main" id="{EBAA39B1-F514-4FDA-8284-956818FE80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78122" y="8766116"/>
            <a:ext cx="1486187" cy="819921"/>
          </a:xfrm>
          <a:prstGeom prst="rect">
            <a:avLst/>
          </a:prstGeom>
        </p:spPr>
      </p:pic>
      <p:pic>
        <p:nvPicPr>
          <p:cNvPr id="10" name="Picture 9" descr="SBA U.S. Samll Business Administration logo">
            <a:extLst>
              <a:ext uri="{FF2B5EF4-FFF2-40B4-BE49-F238E27FC236}">
                <a16:creationId xmlns:a16="http://schemas.microsoft.com/office/drawing/2014/main" id="{62AE7148-6740-45EF-A41D-8ABF45B824D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77682" y="8766268"/>
            <a:ext cx="2899977" cy="803738"/>
          </a:xfrm>
          <a:prstGeom prst="rect">
            <a:avLst/>
          </a:prstGeom>
        </p:spPr>
      </p:pic>
      <p:pic>
        <p:nvPicPr>
          <p:cNvPr id="12" name="Picture 11" descr="Money Smart For Small Business branding">
            <a:extLst>
              <a:ext uri="{FF2B5EF4-FFF2-40B4-BE49-F238E27FC236}">
                <a16:creationId xmlns:a16="http://schemas.microsoft.com/office/drawing/2014/main" id="{53EBC293-22D9-412A-9F2B-11B2D86901E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28952" y="636301"/>
            <a:ext cx="5582247" cy="5502764"/>
          </a:xfrm>
          <a:prstGeom prst="rect">
            <a:avLst/>
          </a:prstGeom>
        </p:spPr>
      </p:pic>
    </p:spTree>
    <p:extLst>
      <p:ext uri="{BB962C8B-B14F-4D97-AF65-F5344CB8AC3E}">
        <p14:creationId xmlns:p14="http://schemas.microsoft.com/office/powerpoint/2010/main" val="2256674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429000" y="2857500"/>
            <a:ext cx="12454871" cy="5632311"/>
          </a:xfrm>
          <a:prstGeom prst="rect">
            <a:avLst/>
          </a:prstGeom>
        </p:spPr>
        <p:txBody>
          <a:bodyPr wrap="square">
            <a:spAutoFit/>
          </a:bodyPr>
          <a:lstStyle/>
          <a:p>
            <a:r>
              <a:rPr lang="en-US" sz="4000" dirty="0"/>
              <a:t>The FDIC was created to maintain stability and public confidence in the nation's financial system by:</a:t>
            </a:r>
          </a:p>
          <a:p>
            <a:endParaRPr lang="en-US" sz="4000" dirty="0"/>
          </a:p>
          <a:p>
            <a:pPr marL="571500" indent="-571500">
              <a:buFont typeface="Arial" panose="020B0604020202020204" pitchFamily="34" charset="0"/>
              <a:buChar char="•"/>
            </a:pPr>
            <a:r>
              <a:rPr lang="en-US" sz="4000" dirty="0"/>
              <a:t>Insuring deposits,</a:t>
            </a:r>
          </a:p>
          <a:p>
            <a:pPr marL="571500" indent="-571500">
              <a:buFont typeface="Arial" panose="020B0604020202020204" pitchFamily="34" charset="0"/>
              <a:buChar char="•"/>
            </a:pPr>
            <a:r>
              <a:rPr lang="en-US" sz="4000" dirty="0"/>
              <a:t>Examining and supervising financial institutions for safety and soundness and consumer protection,</a:t>
            </a:r>
          </a:p>
          <a:p>
            <a:pPr marL="571500" indent="-571500">
              <a:buFont typeface="Arial" panose="020B0604020202020204" pitchFamily="34" charset="0"/>
              <a:buChar char="•"/>
            </a:pPr>
            <a:r>
              <a:rPr lang="en-US" sz="4000" dirty="0"/>
              <a:t>Making large and complex financial institutions resolvable, and</a:t>
            </a:r>
          </a:p>
          <a:p>
            <a:pPr marL="571500" indent="-571500">
              <a:buFont typeface="Arial" panose="020B0604020202020204" pitchFamily="34" charset="0"/>
              <a:buChar char="•"/>
            </a:pPr>
            <a:r>
              <a:rPr lang="en-US" sz="4000" dirty="0"/>
              <a:t>Managing receiverships.</a:t>
            </a:r>
          </a:p>
        </p:txBody>
      </p:sp>
      <p:sp>
        <p:nvSpPr>
          <p:cNvPr id="5" name="Rectangle 4">
            <a:extLst>
              <a:ext uri="{FF2B5EF4-FFF2-40B4-BE49-F238E27FC236}">
                <a16:creationId xmlns:a16="http://schemas.microsoft.com/office/drawing/2014/main" id="{EC4018A7-6CE6-437D-B6BC-B34CB66B208C}"/>
              </a:ext>
            </a:extLst>
          </p:cNvPr>
          <p:cNvSpPr/>
          <p:nvPr/>
        </p:nvSpPr>
        <p:spPr>
          <a:xfrm>
            <a:off x="7239472" y="952500"/>
            <a:ext cx="3809056" cy="923330"/>
          </a:xfrm>
          <a:prstGeom prst="rect">
            <a:avLst/>
          </a:prstGeom>
        </p:spPr>
        <p:txBody>
          <a:bodyPr wrap="none">
            <a:spAutoFit/>
          </a:bodyPr>
          <a:lstStyle/>
          <a:p>
            <a:r>
              <a:rPr lang="en-US" sz="5400" dirty="0">
                <a:solidFill>
                  <a:srgbClr val="FF33CC"/>
                </a:solidFill>
              </a:rPr>
              <a:t>FDIC Mission</a:t>
            </a:r>
          </a:p>
        </p:txBody>
      </p:sp>
    </p:spTree>
    <p:extLst>
      <p:ext uri="{BB962C8B-B14F-4D97-AF65-F5344CB8AC3E}">
        <p14:creationId xmlns:p14="http://schemas.microsoft.com/office/powerpoint/2010/main" val="201528884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5" name="Rectangle 4">
            <a:extLst>
              <a:ext uri="{FF2B5EF4-FFF2-40B4-BE49-F238E27FC236}">
                <a16:creationId xmlns:a16="http://schemas.microsoft.com/office/drawing/2014/main" id="{EC4018A7-6CE6-437D-B6BC-B34CB66B208C}"/>
              </a:ext>
            </a:extLst>
          </p:cNvPr>
          <p:cNvSpPr/>
          <p:nvPr/>
        </p:nvSpPr>
        <p:spPr>
          <a:xfrm>
            <a:off x="3922103" y="216630"/>
            <a:ext cx="11389913" cy="923330"/>
          </a:xfrm>
          <a:prstGeom prst="rect">
            <a:avLst/>
          </a:prstGeom>
        </p:spPr>
        <p:txBody>
          <a:bodyPr wrap="none">
            <a:spAutoFit/>
          </a:bodyPr>
          <a:lstStyle/>
          <a:p>
            <a:r>
              <a:rPr lang="en-US" sz="5400" dirty="0">
                <a:solidFill>
                  <a:srgbClr val="FF33CC"/>
                </a:solidFill>
              </a:rPr>
              <a:t>Money Smart for Small Business (MSSB)</a:t>
            </a:r>
          </a:p>
        </p:txBody>
      </p:sp>
      <p:pic>
        <p:nvPicPr>
          <p:cNvPr id="6" name="Content Placeholder 1">
            <a:extLst>
              <a:ext uri="{FF2B5EF4-FFF2-40B4-BE49-F238E27FC236}">
                <a16:creationId xmlns:a16="http://schemas.microsoft.com/office/drawing/2014/main" id="{7C4B1800-95F7-4BCC-83FD-1ADB706E1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1612511"/>
            <a:ext cx="12376121" cy="8679932"/>
          </a:xfrm>
          <a:prstGeom prst="rect">
            <a:avLst/>
          </a:prstGeom>
        </p:spPr>
      </p:pic>
    </p:spTree>
    <p:extLst>
      <p:ext uri="{BB962C8B-B14F-4D97-AF65-F5344CB8AC3E}">
        <p14:creationId xmlns:p14="http://schemas.microsoft.com/office/powerpoint/2010/main" val="340372928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429000" y="2857500"/>
            <a:ext cx="12454871" cy="5632311"/>
          </a:xfrm>
          <a:prstGeom prst="rect">
            <a:avLst/>
          </a:prstGeom>
        </p:spPr>
        <p:txBody>
          <a:bodyPr wrap="square">
            <a:spAutoFit/>
          </a:bodyPr>
          <a:lstStyle/>
          <a:p>
            <a:r>
              <a:rPr lang="en-US" sz="4000" dirty="0"/>
              <a:t>The FDIC was created to maintain stability and public confidence in the nation's financial system by:</a:t>
            </a:r>
          </a:p>
          <a:p>
            <a:endParaRPr lang="en-US" sz="4000" dirty="0"/>
          </a:p>
          <a:p>
            <a:pPr marL="571500" indent="-571500">
              <a:buFont typeface="Arial" panose="020B0604020202020204" pitchFamily="34" charset="0"/>
              <a:buChar char="•"/>
            </a:pPr>
            <a:r>
              <a:rPr lang="en-US" sz="4000" dirty="0"/>
              <a:t>Insuring deposits,</a:t>
            </a:r>
          </a:p>
          <a:p>
            <a:pPr marL="571500" indent="-571500">
              <a:buFont typeface="Arial" panose="020B0604020202020204" pitchFamily="34" charset="0"/>
              <a:buChar char="•"/>
            </a:pPr>
            <a:r>
              <a:rPr lang="en-US" sz="4000" dirty="0"/>
              <a:t>Examining and supervising financial institutions for safety and soundness and consumer protection,</a:t>
            </a:r>
          </a:p>
          <a:p>
            <a:pPr marL="571500" indent="-571500">
              <a:buFont typeface="Arial" panose="020B0604020202020204" pitchFamily="34" charset="0"/>
              <a:buChar char="•"/>
            </a:pPr>
            <a:r>
              <a:rPr lang="en-US" sz="4000" dirty="0"/>
              <a:t>Making large and complex financial institutions resolvable, and</a:t>
            </a:r>
          </a:p>
          <a:p>
            <a:pPr marL="571500" indent="-571500">
              <a:buFont typeface="Arial" panose="020B0604020202020204" pitchFamily="34" charset="0"/>
              <a:buChar char="•"/>
            </a:pPr>
            <a:r>
              <a:rPr lang="en-US" sz="4000" dirty="0"/>
              <a:t>Managing receiverships.</a:t>
            </a:r>
          </a:p>
        </p:txBody>
      </p:sp>
      <p:sp>
        <p:nvSpPr>
          <p:cNvPr id="5" name="Rectangle 4">
            <a:extLst>
              <a:ext uri="{FF2B5EF4-FFF2-40B4-BE49-F238E27FC236}">
                <a16:creationId xmlns:a16="http://schemas.microsoft.com/office/drawing/2014/main" id="{EC4018A7-6CE6-437D-B6BC-B34CB66B208C}"/>
              </a:ext>
            </a:extLst>
          </p:cNvPr>
          <p:cNvSpPr/>
          <p:nvPr/>
        </p:nvSpPr>
        <p:spPr>
          <a:xfrm>
            <a:off x="5663175" y="841202"/>
            <a:ext cx="6961649" cy="923330"/>
          </a:xfrm>
          <a:prstGeom prst="rect">
            <a:avLst/>
          </a:prstGeom>
        </p:spPr>
        <p:txBody>
          <a:bodyPr wrap="none">
            <a:spAutoFit/>
          </a:bodyPr>
          <a:lstStyle/>
          <a:p>
            <a:r>
              <a:rPr lang="en-US" sz="5400" dirty="0">
                <a:solidFill>
                  <a:srgbClr val="FF33CC"/>
                </a:solidFill>
              </a:rPr>
              <a:t>MSSB Overview &amp; Goals</a:t>
            </a:r>
          </a:p>
        </p:txBody>
      </p:sp>
    </p:spTree>
    <p:extLst>
      <p:ext uri="{BB962C8B-B14F-4D97-AF65-F5344CB8AC3E}">
        <p14:creationId xmlns:p14="http://schemas.microsoft.com/office/powerpoint/2010/main" val="52867096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6" name="Standard Money Smart Curriculum Components">
            <a:extLst>
              <a:ext uri="{FF2B5EF4-FFF2-40B4-BE49-F238E27FC236}">
                <a16:creationId xmlns:a16="http://schemas.microsoft.com/office/drawing/2014/main" id="{570B1D81-C203-4747-B39F-9B914E99F45A}"/>
              </a:ext>
            </a:extLst>
          </p:cNvPr>
          <p:cNvSpPr txBox="1">
            <a:spLocks/>
          </p:cNvSpPr>
          <p:nvPr/>
        </p:nvSpPr>
        <p:spPr>
          <a:xfrm>
            <a:off x="3134022" y="952500"/>
            <a:ext cx="12785955" cy="1714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250" dirty="0">
                <a:solidFill>
                  <a:srgbClr val="FF33CC"/>
                </a:solidFill>
              </a:rPr>
              <a:t>Standard Money Smart </a:t>
            </a:r>
            <a:br>
              <a:rPr lang="en-US" sz="5250" dirty="0">
                <a:solidFill>
                  <a:srgbClr val="FF33CC"/>
                </a:solidFill>
              </a:rPr>
            </a:br>
            <a:r>
              <a:rPr lang="en-US" sz="5250" dirty="0">
                <a:solidFill>
                  <a:srgbClr val="FF33CC"/>
                </a:solidFill>
              </a:rPr>
              <a:t>Curriculum Components</a:t>
            </a:r>
          </a:p>
        </p:txBody>
      </p:sp>
      <p:pic>
        <p:nvPicPr>
          <p:cNvPr id="7" name="Picture 6" descr="Money Smart for Small Business Participant Guide">
            <a:extLst>
              <a:ext uri="{FF2B5EF4-FFF2-40B4-BE49-F238E27FC236}">
                <a16:creationId xmlns:a16="http://schemas.microsoft.com/office/drawing/2014/main" id="{B655FF52-A7E4-45A3-9CA8-BCF9EA946C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8950" y="3229478"/>
            <a:ext cx="3713793" cy="480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Money Smart for Small Business Instructor Guide">
            <a:extLst>
              <a:ext uri="{FF2B5EF4-FFF2-40B4-BE49-F238E27FC236}">
                <a16:creationId xmlns:a16="http://schemas.microsoft.com/office/drawing/2014/main" id="{B0129CE1-52CE-4E01-8495-F11A3129D80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67927" y="3229478"/>
            <a:ext cx="3713792" cy="480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Money Smart for Small Business PowerPoint Slides">
            <a:extLst>
              <a:ext uri="{FF2B5EF4-FFF2-40B4-BE49-F238E27FC236}">
                <a16:creationId xmlns:a16="http://schemas.microsoft.com/office/drawing/2014/main" id="{357F562C-579A-42C3-95C8-D82AB065D96D}"/>
              </a:ext>
            </a:extLst>
          </p:cNvPr>
          <p:cNvPicPr>
            <a:picLocks noChangeAspect="1"/>
          </p:cNvPicPr>
          <p:nvPr/>
        </p:nvPicPr>
        <p:blipFill>
          <a:blip r:embed="rId5"/>
          <a:stretch>
            <a:fillRect/>
          </a:stretch>
        </p:blipFill>
        <p:spPr>
          <a:xfrm>
            <a:off x="11037349" y="3229478"/>
            <a:ext cx="5796401" cy="480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Participant Guide      Instructor Guide          PowerPoint Slides">
            <a:extLst>
              <a:ext uri="{FF2B5EF4-FFF2-40B4-BE49-F238E27FC236}">
                <a16:creationId xmlns:a16="http://schemas.microsoft.com/office/drawing/2014/main" id="{FD12EBD9-B895-4238-A3DB-BD629B520A0F}"/>
              </a:ext>
            </a:extLst>
          </p:cNvPr>
          <p:cNvSpPr txBox="1"/>
          <p:nvPr/>
        </p:nvSpPr>
        <p:spPr>
          <a:xfrm>
            <a:off x="3134022" y="8358728"/>
            <a:ext cx="12651330" cy="600164"/>
          </a:xfrm>
          <a:prstGeom prst="rect">
            <a:avLst/>
          </a:prstGeom>
          <a:noFill/>
        </p:spPr>
        <p:txBody>
          <a:bodyPr wrap="square" rtlCol="0">
            <a:spAutoFit/>
          </a:bodyPr>
          <a:lstStyle/>
          <a:p>
            <a:r>
              <a:rPr lang="en-US" sz="3300" dirty="0"/>
              <a:t>Participant Guide    	 	Instructor Guide         		PowerPoint Slides</a:t>
            </a:r>
          </a:p>
        </p:txBody>
      </p:sp>
    </p:spTree>
    <p:extLst>
      <p:ext uri="{BB962C8B-B14F-4D97-AF65-F5344CB8AC3E}">
        <p14:creationId xmlns:p14="http://schemas.microsoft.com/office/powerpoint/2010/main" val="145120936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429000" y="2857500"/>
            <a:ext cx="12454871" cy="4524315"/>
          </a:xfrm>
          <a:prstGeom prst="rect">
            <a:avLst/>
          </a:prstGeom>
        </p:spPr>
        <p:txBody>
          <a:bodyPr wrap="square">
            <a:spAutoFit/>
          </a:bodyPr>
          <a:lstStyle/>
          <a:p>
            <a:r>
              <a:rPr lang="en-US" sz="3200" dirty="0"/>
              <a:t>1. Know your audience!</a:t>
            </a:r>
          </a:p>
          <a:p>
            <a:endParaRPr lang="en-US" sz="3200" dirty="0"/>
          </a:p>
          <a:p>
            <a:pPr marL="1285875" lvl="1" indent="-685800">
              <a:buFont typeface="Arial" panose="020B0604020202020204" pitchFamily="34" charset="0"/>
              <a:buChar char="•"/>
            </a:pPr>
            <a:r>
              <a:rPr lang="en-US" sz="3200" dirty="0"/>
              <a:t>Startup vs. seasoned business</a:t>
            </a:r>
          </a:p>
          <a:p>
            <a:endParaRPr lang="en-US" sz="3200" dirty="0"/>
          </a:p>
          <a:p>
            <a:r>
              <a:rPr lang="en-US" sz="3200" dirty="0"/>
              <a:t>2. Poll “intended” audience.</a:t>
            </a:r>
          </a:p>
          <a:p>
            <a:endParaRPr lang="en-US" sz="3200" dirty="0"/>
          </a:p>
          <a:p>
            <a:pPr marL="1285875" lvl="1" indent="-685800">
              <a:buFont typeface="Arial" panose="020B0604020202020204" pitchFamily="34" charset="0"/>
              <a:buChar char="•"/>
            </a:pPr>
            <a:r>
              <a:rPr lang="en-US" sz="3200" dirty="0"/>
              <a:t>Efficient use of time</a:t>
            </a:r>
          </a:p>
          <a:p>
            <a:pPr marL="1285875" lvl="1" indent="-685800">
              <a:buFont typeface="Arial" panose="020B0604020202020204" pitchFamily="34" charset="0"/>
              <a:buChar char="•"/>
            </a:pPr>
            <a:r>
              <a:rPr lang="en-US" sz="3200" dirty="0"/>
              <a:t>What does audience want to understand? (cash flow, business credit or banking services)</a:t>
            </a:r>
          </a:p>
        </p:txBody>
      </p:sp>
      <p:sp>
        <p:nvSpPr>
          <p:cNvPr id="5" name="Rectangle 4">
            <a:extLst>
              <a:ext uri="{FF2B5EF4-FFF2-40B4-BE49-F238E27FC236}">
                <a16:creationId xmlns:a16="http://schemas.microsoft.com/office/drawing/2014/main" id="{EC4018A7-6CE6-437D-B6BC-B34CB66B208C}"/>
              </a:ext>
            </a:extLst>
          </p:cNvPr>
          <p:cNvSpPr/>
          <p:nvPr/>
        </p:nvSpPr>
        <p:spPr>
          <a:xfrm>
            <a:off x="4571613" y="876300"/>
            <a:ext cx="10169643" cy="923330"/>
          </a:xfrm>
          <a:prstGeom prst="rect">
            <a:avLst/>
          </a:prstGeom>
        </p:spPr>
        <p:txBody>
          <a:bodyPr wrap="none">
            <a:spAutoFit/>
          </a:bodyPr>
          <a:lstStyle/>
          <a:p>
            <a:r>
              <a:rPr lang="en-US" sz="5400" dirty="0">
                <a:solidFill>
                  <a:srgbClr val="FF33CC"/>
                </a:solidFill>
              </a:rPr>
              <a:t>Best Practices when Teaching MSSB</a:t>
            </a:r>
          </a:p>
        </p:txBody>
      </p:sp>
    </p:spTree>
    <p:extLst>
      <p:ext uri="{BB962C8B-B14F-4D97-AF65-F5344CB8AC3E}">
        <p14:creationId xmlns:p14="http://schemas.microsoft.com/office/powerpoint/2010/main" val="246499715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428998" y="2552700"/>
            <a:ext cx="12454871" cy="6986528"/>
          </a:xfrm>
          <a:prstGeom prst="rect">
            <a:avLst/>
          </a:prstGeom>
        </p:spPr>
        <p:txBody>
          <a:bodyPr wrap="square">
            <a:spAutoFit/>
          </a:bodyPr>
          <a:lstStyle/>
          <a:p>
            <a:r>
              <a:rPr lang="en-US" sz="2800" dirty="0"/>
              <a:t>3. Seek to educate.</a:t>
            </a:r>
          </a:p>
          <a:p>
            <a:pPr marL="1285875" lvl="1" indent="-685800">
              <a:buFont typeface="Arial" panose="020B0604020202020204" pitchFamily="34" charset="0"/>
              <a:buChar char="•"/>
            </a:pPr>
            <a:r>
              <a:rPr lang="en-US" sz="2800" dirty="0"/>
              <a:t>Clarify misconceptions </a:t>
            </a:r>
          </a:p>
          <a:p>
            <a:pPr marL="1743075" lvl="2" indent="-685800">
              <a:buFont typeface="Wingdings" panose="05000000000000000000" pitchFamily="2" charset="2"/>
              <a:buChar char="v"/>
            </a:pPr>
            <a:r>
              <a:rPr lang="en-US" sz="2800" dirty="0"/>
              <a:t>Personal credit is business credit  </a:t>
            </a:r>
          </a:p>
          <a:p>
            <a:pPr marL="1743075" lvl="2" indent="-685800">
              <a:buFont typeface="Wingdings" panose="05000000000000000000" pitchFamily="2" charset="2"/>
              <a:buChar char="v"/>
            </a:pPr>
            <a:r>
              <a:rPr lang="en-US" sz="2800" dirty="0"/>
              <a:t>Lines of Credit (LOC) are designed to fund cash flow gaps</a:t>
            </a:r>
          </a:p>
          <a:p>
            <a:pPr marL="2200275" lvl="3" indent="-685800">
              <a:buFont typeface="Courier New" panose="02070309020205020404" pitchFamily="49" charset="0"/>
              <a:buChar char="o"/>
            </a:pPr>
            <a:r>
              <a:rPr lang="en-US" sz="2800" dirty="0"/>
              <a:t>Who needs a line? (Cash vs Accrual)</a:t>
            </a:r>
          </a:p>
          <a:p>
            <a:pPr marL="2200275" lvl="3" indent="-685800">
              <a:buFont typeface="Courier New" panose="02070309020205020404" pitchFamily="49" charset="0"/>
              <a:buChar char="o"/>
            </a:pPr>
            <a:r>
              <a:rPr lang="en-US" sz="2800" dirty="0"/>
              <a:t>How to size a line request? (Typically 30-days of funding) </a:t>
            </a:r>
          </a:p>
          <a:p>
            <a:pPr marL="771525" indent="-771525">
              <a:buFont typeface="+mj-lt"/>
              <a:buAutoNum type="arabicPeriod" startAt="4"/>
            </a:pPr>
            <a:endParaRPr lang="en-US" sz="2800" dirty="0"/>
          </a:p>
          <a:p>
            <a:r>
              <a:rPr lang="en-US" sz="2800" dirty="0"/>
              <a:t>4. Find a partner by recruiting experts.</a:t>
            </a:r>
          </a:p>
          <a:p>
            <a:pPr marL="1285875" lvl="1" indent="-685800">
              <a:buFont typeface="Arial" panose="020B0604020202020204" pitchFamily="34" charset="0"/>
              <a:buChar char="•"/>
            </a:pPr>
            <a:r>
              <a:rPr lang="en-US" sz="2800" dirty="0"/>
              <a:t>Bankers/Lenders</a:t>
            </a:r>
          </a:p>
          <a:p>
            <a:pPr marL="1285875" lvl="1" indent="-685800">
              <a:buFont typeface="Arial" panose="020B0604020202020204" pitchFamily="34" charset="0"/>
              <a:buChar char="•"/>
            </a:pPr>
            <a:r>
              <a:rPr lang="en-US" sz="2800" dirty="0"/>
              <a:t>Insurance Brokers</a:t>
            </a:r>
          </a:p>
          <a:p>
            <a:pPr marL="1285875" lvl="1" indent="-685800">
              <a:buFont typeface="Arial" panose="020B0604020202020204" pitchFamily="34" charset="0"/>
              <a:buChar char="•"/>
            </a:pPr>
            <a:r>
              <a:rPr lang="en-US" sz="2800" dirty="0"/>
              <a:t>Attorneys </a:t>
            </a:r>
          </a:p>
          <a:p>
            <a:pPr marL="1285875" lvl="1" indent="-685800">
              <a:buFont typeface="Arial" panose="020B0604020202020204" pitchFamily="34" charset="0"/>
              <a:buChar char="•"/>
            </a:pPr>
            <a:r>
              <a:rPr lang="en-US" sz="2800" dirty="0"/>
              <a:t>Small Business Development Staff</a:t>
            </a:r>
          </a:p>
          <a:p>
            <a:pPr marL="1285875" lvl="1" indent="-685800"/>
            <a:endParaRPr lang="en-US" sz="2800" dirty="0"/>
          </a:p>
          <a:p>
            <a:r>
              <a:rPr lang="en-US" sz="2800" dirty="0"/>
              <a:t>5. Visit your training site.</a:t>
            </a:r>
          </a:p>
          <a:p>
            <a:pPr marL="1285875" lvl="1" indent="-685800">
              <a:buFont typeface="Arial" panose="020B0604020202020204" pitchFamily="34" charset="0"/>
              <a:buChar char="•"/>
            </a:pPr>
            <a:r>
              <a:rPr lang="en-US" sz="2800" dirty="0"/>
              <a:t>TVs, monitors, projectors, etc.</a:t>
            </a:r>
          </a:p>
          <a:p>
            <a:pPr marL="1285875" lvl="1" indent="-685800">
              <a:buFont typeface="Arial" panose="020B0604020202020204" pitchFamily="34" charset="0"/>
              <a:buChar char="•"/>
            </a:pPr>
            <a:r>
              <a:rPr lang="en-US" sz="2800" dirty="0"/>
              <a:t>“Plan B”</a:t>
            </a:r>
          </a:p>
        </p:txBody>
      </p:sp>
      <p:sp>
        <p:nvSpPr>
          <p:cNvPr id="5" name="Rectangle 4">
            <a:extLst>
              <a:ext uri="{FF2B5EF4-FFF2-40B4-BE49-F238E27FC236}">
                <a16:creationId xmlns:a16="http://schemas.microsoft.com/office/drawing/2014/main" id="{EC4018A7-6CE6-437D-B6BC-B34CB66B208C}"/>
              </a:ext>
            </a:extLst>
          </p:cNvPr>
          <p:cNvSpPr/>
          <p:nvPr/>
        </p:nvSpPr>
        <p:spPr>
          <a:xfrm>
            <a:off x="4571613" y="876300"/>
            <a:ext cx="10169643" cy="923330"/>
          </a:xfrm>
          <a:prstGeom prst="rect">
            <a:avLst/>
          </a:prstGeom>
        </p:spPr>
        <p:txBody>
          <a:bodyPr wrap="none">
            <a:spAutoFit/>
          </a:bodyPr>
          <a:lstStyle/>
          <a:p>
            <a:r>
              <a:rPr lang="en-US" sz="5400" dirty="0">
                <a:solidFill>
                  <a:srgbClr val="FF33CC"/>
                </a:solidFill>
              </a:rPr>
              <a:t>Best Practices when Teaching MSSB</a:t>
            </a:r>
          </a:p>
        </p:txBody>
      </p:sp>
    </p:spTree>
    <p:extLst>
      <p:ext uri="{BB962C8B-B14F-4D97-AF65-F5344CB8AC3E}">
        <p14:creationId xmlns:p14="http://schemas.microsoft.com/office/powerpoint/2010/main" val="163111658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429000" y="2857500"/>
            <a:ext cx="12454871" cy="4585871"/>
          </a:xfrm>
          <a:prstGeom prst="rect">
            <a:avLst/>
          </a:prstGeom>
        </p:spPr>
        <p:txBody>
          <a:bodyPr wrap="square">
            <a:spAutoFit/>
          </a:bodyPr>
          <a:lstStyle/>
          <a:p>
            <a:pPr marL="571500" indent="-571500">
              <a:buFont typeface="Arial" panose="020B0604020202020204" pitchFamily="34" charset="0"/>
              <a:buChar char="•"/>
            </a:pPr>
            <a:r>
              <a:rPr lang="en-US" sz="3600" dirty="0"/>
              <a:t>Bankers Teach:</a:t>
            </a:r>
          </a:p>
          <a:p>
            <a:pPr marL="1028700" lvl="1" indent="-571500">
              <a:buFont typeface="Courier New" panose="02070309020205020404" pitchFamily="49" charset="0"/>
              <a:buChar char="o"/>
            </a:pPr>
            <a:r>
              <a:rPr lang="en-US" sz="3600" dirty="0"/>
              <a:t>Banking Services, Credit, Financial Management and Cash Flow modules</a:t>
            </a:r>
          </a:p>
          <a:p>
            <a:pPr marL="571500" indent="-571500">
              <a:buFont typeface="Arial" panose="020B0604020202020204" pitchFamily="34" charset="0"/>
              <a:buChar char="•"/>
            </a:pPr>
            <a:r>
              <a:rPr lang="en-US" sz="3600" dirty="0"/>
              <a:t>Accountants/ CPAs Teach:</a:t>
            </a:r>
          </a:p>
          <a:p>
            <a:pPr marL="1028700" lvl="1" indent="-571500">
              <a:buFont typeface="Courier New" panose="02070309020205020404" pitchFamily="49" charset="0"/>
              <a:buChar char="o"/>
            </a:pPr>
            <a:r>
              <a:rPr lang="en-US" sz="3600" dirty="0"/>
              <a:t>Tax Planning and Reporting &amp; Record Keeping</a:t>
            </a:r>
          </a:p>
          <a:p>
            <a:pPr marL="571500" indent="-571500">
              <a:buFont typeface="Arial" panose="020B0604020202020204" pitchFamily="34" charset="0"/>
              <a:buChar char="•"/>
            </a:pPr>
            <a:r>
              <a:rPr lang="en-US" sz="3600" dirty="0"/>
              <a:t>Insurance Brokers Teach:</a:t>
            </a:r>
          </a:p>
          <a:p>
            <a:pPr marL="1028700" lvl="1" indent="-571500">
              <a:buFont typeface="Courier New" panose="02070309020205020404" pitchFamily="49" charset="0"/>
              <a:buChar char="o"/>
            </a:pPr>
            <a:r>
              <a:rPr lang="en-US" sz="3600" dirty="0"/>
              <a:t>Insurance, Organizational Types &amp; Risk Management</a:t>
            </a:r>
          </a:p>
          <a:p>
            <a:endParaRPr lang="en-US" sz="4000" dirty="0"/>
          </a:p>
        </p:txBody>
      </p:sp>
      <p:sp>
        <p:nvSpPr>
          <p:cNvPr id="5" name="Rectangle 4">
            <a:extLst>
              <a:ext uri="{FF2B5EF4-FFF2-40B4-BE49-F238E27FC236}">
                <a16:creationId xmlns:a16="http://schemas.microsoft.com/office/drawing/2014/main" id="{EC4018A7-6CE6-437D-B6BC-B34CB66B208C}"/>
              </a:ext>
            </a:extLst>
          </p:cNvPr>
          <p:cNvSpPr/>
          <p:nvPr/>
        </p:nvSpPr>
        <p:spPr>
          <a:xfrm>
            <a:off x="5902151" y="1028700"/>
            <a:ext cx="6483698" cy="923330"/>
          </a:xfrm>
          <a:prstGeom prst="rect">
            <a:avLst/>
          </a:prstGeom>
        </p:spPr>
        <p:txBody>
          <a:bodyPr wrap="none">
            <a:spAutoFit/>
          </a:bodyPr>
          <a:lstStyle/>
          <a:p>
            <a:r>
              <a:rPr lang="en-US" sz="5400" dirty="0">
                <a:solidFill>
                  <a:srgbClr val="FF33CC"/>
                </a:solidFill>
              </a:rPr>
              <a:t>MSSB Preferred Topics</a:t>
            </a:r>
          </a:p>
        </p:txBody>
      </p:sp>
    </p:spTree>
    <p:extLst>
      <p:ext uri="{BB962C8B-B14F-4D97-AF65-F5344CB8AC3E}">
        <p14:creationId xmlns:p14="http://schemas.microsoft.com/office/powerpoint/2010/main" val="1641089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429000" y="2857500"/>
            <a:ext cx="8876023" cy="5632311"/>
          </a:xfrm>
          <a:prstGeom prst="rect">
            <a:avLst/>
          </a:prstGeom>
        </p:spPr>
        <p:txBody>
          <a:bodyPr wrap="square">
            <a:spAutoFit/>
          </a:bodyPr>
          <a:lstStyle/>
          <a:p>
            <a:pPr marL="457200" indent="-457200">
              <a:buFont typeface="Arial" panose="020B0604020202020204" pitchFamily="34" charset="0"/>
              <a:buChar char="•"/>
            </a:pPr>
            <a:r>
              <a:rPr lang="en-US" sz="4000" dirty="0"/>
              <a:t>Participate in MSSB Town Halls and other Money Smart events</a:t>
            </a:r>
          </a:p>
          <a:p>
            <a:pPr marL="457200" indent="-457200">
              <a:buFont typeface="Arial" panose="020B0604020202020204" pitchFamily="34" charset="0"/>
              <a:buChar char="•"/>
            </a:pPr>
            <a:r>
              <a:rPr lang="en-US" sz="4000" dirty="0"/>
              <a:t>Quarterly Money Smart News</a:t>
            </a:r>
          </a:p>
          <a:p>
            <a:pPr marL="457200" indent="-457200">
              <a:buFont typeface="Arial" panose="020B0604020202020204" pitchFamily="34" charset="0"/>
              <a:buChar char="•"/>
            </a:pPr>
            <a:r>
              <a:rPr lang="en-US" sz="4000" dirty="0"/>
              <a:t>Connect with:</a:t>
            </a:r>
          </a:p>
          <a:p>
            <a:pPr marL="914400" lvl="1" indent="-457200">
              <a:buFont typeface="Courier New" panose="02070309020205020404" pitchFamily="49" charset="0"/>
              <a:buChar char="o"/>
            </a:pPr>
            <a:r>
              <a:rPr lang="en-US" sz="4000" dirty="0"/>
              <a:t>Money Smart Alliance Members near you or in the same national program (SBDC, WBC)</a:t>
            </a:r>
          </a:p>
          <a:p>
            <a:pPr marL="914400" lvl="1" indent="-457200">
              <a:buFont typeface="Courier New" panose="02070309020205020404" pitchFamily="49" charset="0"/>
              <a:buChar char="o"/>
            </a:pPr>
            <a:r>
              <a:rPr lang="en-US" sz="4000" dirty="0"/>
              <a:t>FDIC Community Affairs Staff</a:t>
            </a:r>
          </a:p>
          <a:p>
            <a:endParaRPr lang="en-US" sz="4000" dirty="0"/>
          </a:p>
        </p:txBody>
      </p:sp>
      <p:sp>
        <p:nvSpPr>
          <p:cNvPr id="5" name="Rectangle 4">
            <a:extLst>
              <a:ext uri="{FF2B5EF4-FFF2-40B4-BE49-F238E27FC236}">
                <a16:creationId xmlns:a16="http://schemas.microsoft.com/office/drawing/2014/main" id="{EC4018A7-6CE6-437D-B6BC-B34CB66B208C}"/>
              </a:ext>
            </a:extLst>
          </p:cNvPr>
          <p:cNvSpPr/>
          <p:nvPr/>
        </p:nvSpPr>
        <p:spPr>
          <a:xfrm>
            <a:off x="6869114" y="873859"/>
            <a:ext cx="4549772" cy="923330"/>
          </a:xfrm>
          <a:prstGeom prst="rect">
            <a:avLst/>
          </a:prstGeom>
        </p:spPr>
        <p:txBody>
          <a:bodyPr wrap="none">
            <a:spAutoFit/>
          </a:bodyPr>
          <a:lstStyle/>
          <a:p>
            <a:r>
              <a:rPr lang="en-US" sz="5400" dirty="0">
                <a:solidFill>
                  <a:srgbClr val="FF33CC"/>
                </a:solidFill>
              </a:rPr>
              <a:t>Stay Connected</a:t>
            </a:r>
          </a:p>
        </p:txBody>
      </p:sp>
      <p:pic>
        <p:nvPicPr>
          <p:cNvPr id="6" name="Picture 5" descr="Illustration of a calendar and clock in a green circle">
            <a:extLst>
              <a:ext uri="{FF2B5EF4-FFF2-40B4-BE49-F238E27FC236}">
                <a16:creationId xmlns:a16="http://schemas.microsoft.com/office/drawing/2014/main" id="{F265AC92-A8C3-40AB-83AB-229F94D29355}"/>
              </a:ext>
            </a:extLst>
          </p:cNvPr>
          <p:cNvPicPr>
            <a:picLocks noChangeAspect="1"/>
          </p:cNvPicPr>
          <p:nvPr/>
        </p:nvPicPr>
        <p:blipFill>
          <a:blip r:embed="rId3"/>
          <a:stretch>
            <a:fillRect/>
          </a:stretch>
        </p:blipFill>
        <p:spPr>
          <a:xfrm>
            <a:off x="12482848" y="2739845"/>
            <a:ext cx="1735931" cy="1587464"/>
          </a:xfrm>
          <a:prstGeom prst="rect">
            <a:avLst/>
          </a:prstGeom>
        </p:spPr>
      </p:pic>
      <p:pic>
        <p:nvPicPr>
          <p:cNvPr id="7" name="Picture 6" descr="Illustration of FDIC Information in a green circle">
            <a:extLst>
              <a:ext uri="{FF2B5EF4-FFF2-40B4-BE49-F238E27FC236}">
                <a16:creationId xmlns:a16="http://schemas.microsoft.com/office/drawing/2014/main" id="{95B6779E-90FC-443F-BFAC-46FD7AABCABC}"/>
              </a:ext>
            </a:extLst>
          </p:cNvPr>
          <p:cNvPicPr>
            <a:picLocks noChangeAspect="1"/>
          </p:cNvPicPr>
          <p:nvPr/>
        </p:nvPicPr>
        <p:blipFill>
          <a:blip r:embed="rId4"/>
          <a:stretch>
            <a:fillRect/>
          </a:stretch>
        </p:blipFill>
        <p:spPr>
          <a:xfrm>
            <a:off x="12489451" y="4410044"/>
            <a:ext cx="1729328" cy="1591898"/>
          </a:xfrm>
          <a:prstGeom prst="rect">
            <a:avLst/>
          </a:prstGeom>
        </p:spPr>
      </p:pic>
      <p:pic>
        <p:nvPicPr>
          <p:cNvPr id="8" name="Picture 7" descr="Illustration of hands shanking in a green circle">
            <a:extLst>
              <a:ext uri="{FF2B5EF4-FFF2-40B4-BE49-F238E27FC236}">
                <a16:creationId xmlns:a16="http://schemas.microsoft.com/office/drawing/2014/main" id="{75336946-9798-4474-8A3F-6B4B6D5DEA3B}"/>
              </a:ext>
            </a:extLst>
          </p:cNvPr>
          <p:cNvPicPr>
            <a:picLocks noChangeAspect="1"/>
          </p:cNvPicPr>
          <p:nvPr/>
        </p:nvPicPr>
        <p:blipFill>
          <a:blip r:embed="rId5"/>
          <a:stretch>
            <a:fillRect/>
          </a:stretch>
        </p:blipFill>
        <p:spPr>
          <a:xfrm>
            <a:off x="12489451" y="6134968"/>
            <a:ext cx="1729328" cy="1591898"/>
          </a:xfrm>
          <a:prstGeom prst="rect">
            <a:avLst/>
          </a:prstGeom>
        </p:spPr>
      </p:pic>
    </p:spTree>
    <p:extLst>
      <p:ext uri="{BB962C8B-B14F-4D97-AF65-F5344CB8AC3E}">
        <p14:creationId xmlns:p14="http://schemas.microsoft.com/office/powerpoint/2010/main" val="79509472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28700" y="8861474"/>
            <a:ext cx="9364103" cy="396826"/>
          </a:xfrm>
          <a:prstGeom prst="rect">
            <a:avLst/>
          </a:prstGeom>
        </p:spPr>
        <p:txBody>
          <a:bodyPr lIns="0" tIns="0" rIns="0" bIns="0" rtlCol="0" anchor="t">
            <a:spAutoFit/>
          </a:bodyPr>
          <a:lstStyle/>
          <a:p>
            <a:pPr>
              <a:lnSpc>
                <a:spcPts val="3359"/>
              </a:lnSpc>
              <a:spcBef>
                <a:spcPct val="0"/>
              </a:spcBef>
            </a:pPr>
            <a:r>
              <a:rPr lang="en-US" sz="2399">
                <a:solidFill>
                  <a:srgbClr val="1B1B1B"/>
                </a:solidFill>
                <a:latin typeface="Montserrat Bold"/>
              </a:rPr>
              <a:t>NATIONAL WOMEN'S BUSINESS COUNCIL  |  JUNE 17, 2020</a:t>
            </a:r>
          </a:p>
        </p:txBody>
      </p:sp>
      <p:grpSp>
        <p:nvGrpSpPr>
          <p:cNvPr id="3" name="Group 3"/>
          <p:cNvGrpSpPr/>
          <p:nvPr/>
        </p:nvGrpSpPr>
        <p:grpSpPr>
          <a:xfrm>
            <a:off x="2903397" y="1856792"/>
            <a:ext cx="12481207" cy="5961948"/>
            <a:chOff x="0" y="0"/>
            <a:chExt cx="16641609" cy="7949264"/>
          </a:xfrm>
        </p:grpSpPr>
        <p:sp>
          <p:nvSpPr>
            <p:cNvPr id="4" name="TextBox 4"/>
            <p:cNvSpPr txBox="1"/>
            <p:nvPr/>
          </p:nvSpPr>
          <p:spPr>
            <a:xfrm>
              <a:off x="489827" y="-9525"/>
              <a:ext cx="15661955" cy="1629366"/>
            </a:xfrm>
            <a:prstGeom prst="rect">
              <a:avLst/>
            </a:prstGeom>
          </p:spPr>
          <p:txBody>
            <a:bodyPr lIns="0" tIns="0" rIns="0" bIns="0" rtlCol="0" anchor="t">
              <a:spAutoFit/>
            </a:bodyPr>
            <a:lstStyle/>
            <a:p>
              <a:pPr algn="ctr">
                <a:lnSpc>
                  <a:spcPts val="9600"/>
                </a:lnSpc>
              </a:pPr>
              <a:r>
                <a:rPr lang="en-US" sz="8000">
                  <a:solidFill>
                    <a:srgbClr val="2A2976"/>
                  </a:solidFill>
                  <a:latin typeface="Montserrat Classic"/>
                </a:rPr>
                <a:t>#WebinarWednesday</a:t>
              </a:r>
            </a:p>
          </p:txBody>
        </p:sp>
        <p:sp>
          <p:nvSpPr>
            <p:cNvPr id="5" name="TextBox 5"/>
            <p:cNvSpPr txBox="1"/>
            <p:nvPr/>
          </p:nvSpPr>
          <p:spPr>
            <a:xfrm>
              <a:off x="1889653" y="3656139"/>
              <a:ext cx="12862304" cy="2919191"/>
            </a:xfrm>
            <a:prstGeom prst="rect">
              <a:avLst/>
            </a:prstGeom>
          </p:spPr>
          <p:txBody>
            <a:bodyPr lIns="0" tIns="0" rIns="0" bIns="0" rtlCol="0" anchor="t">
              <a:spAutoFit/>
            </a:bodyPr>
            <a:lstStyle/>
            <a:p>
              <a:pPr algn="ctr">
                <a:lnSpc>
                  <a:spcPts val="7839"/>
                </a:lnSpc>
              </a:pPr>
              <a:r>
                <a:rPr lang="en-US" sz="5600">
                  <a:solidFill>
                    <a:srgbClr val="59595D"/>
                  </a:solidFill>
                  <a:latin typeface="Montserrat Bold"/>
                </a:rPr>
                <a:t>Financing Your Future </a:t>
              </a:r>
            </a:p>
            <a:p>
              <a:pPr algn="ctr">
                <a:lnSpc>
                  <a:spcPts val="5040"/>
                </a:lnSpc>
                <a:spcBef>
                  <a:spcPct val="0"/>
                </a:spcBef>
              </a:pPr>
              <a:r>
                <a:rPr lang="en-US" sz="3600">
                  <a:solidFill>
                    <a:srgbClr val="59595D"/>
                  </a:solidFill>
                  <a:latin typeface="Montserrat Bold"/>
                </a:rPr>
                <a:t>Leveraging Federal Resources to Eliminate Disparities &amp; Build Wealth</a:t>
              </a:r>
            </a:p>
          </p:txBody>
        </p:sp>
        <p:sp>
          <p:nvSpPr>
            <p:cNvPr id="6" name="AutoShape 6"/>
            <p:cNvSpPr/>
            <p:nvPr/>
          </p:nvSpPr>
          <p:spPr>
            <a:xfrm rot="5400000">
              <a:off x="8294555" y="-5949432"/>
              <a:ext cx="52499" cy="16641609"/>
            </a:xfrm>
            <a:prstGeom prst="rect">
              <a:avLst/>
            </a:prstGeom>
            <a:solidFill>
              <a:srgbClr val="EC008C"/>
            </a:solidFill>
          </p:spPr>
        </p:sp>
        <p:sp>
          <p:nvSpPr>
            <p:cNvPr id="7" name="AutoShape 7"/>
            <p:cNvSpPr/>
            <p:nvPr/>
          </p:nvSpPr>
          <p:spPr>
            <a:xfrm rot="5400000">
              <a:off x="8294555" y="-397790"/>
              <a:ext cx="52499" cy="16641609"/>
            </a:xfrm>
            <a:prstGeom prst="rect">
              <a:avLst/>
            </a:prstGeom>
            <a:solidFill>
              <a:srgbClr val="EC008C"/>
            </a:solidFill>
          </p:spPr>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4" name="Rectangle 3">
            <a:extLst>
              <a:ext uri="{FF2B5EF4-FFF2-40B4-BE49-F238E27FC236}">
                <a16:creationId xmlns:a16="http://schemas.microsoft.com/office/drawing/2014/main" id="{0C6724E5-AF80-4611-8326-288D524C1906}"/>
              </a:ext>
            </a:extLst>
          </p:cNvPr>
          <p:cNvSpPr/>
          <p:nvPr/>
        </p:nvSpPr>
        <p:spPr>
          <a:xfrm>
            <a:off x="3124198" y="5244435"/>
            <a:ext cx="12454871" cy="1323439"/>
          </a:xfrm>
          <a:prstGeom prst="rect">
            <a:avLst/>
          </a:prstGeom>
        </p:spPr>
        <p:txBody>
          <a:bodyPr wrap="square">
            <a:spAutoFit/>
          </a:bodyPr>
          <a:lstStyle/>
          <a:p>
            <a:pPr algn="ctr"/>
            <a:r>
              <a:rPr lang="en-US" sz="4000" dirty="0"/>
              <a:t>All questions or comments please direct to: David Ramos at 202-898-6950 or daramos@fdic.gov </a:t>
            </a:r>
          </a:p>
        </p:txBody>
      </p:sp>
      <p:pic>
        <p:nvPicPr>
          <p:cNvPr id="6" name="Picture 5" descr="Thank You">
            <a:extLst>
              <a:ext uri="{FF2B5EF4-FFF2-40B4-BE49-F238E27FC236}">
                <a16:creationId xmlns:a16="http://schemas.microsoft.com/office/drawing/2014/main" id="{1B7165EA-00EF-40B2-B82A-16E78D7017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9163" y="0"/>
            <a:ext cx="6124943" cy="4380846"/>
          </a:xfrm>
          <a:prstGeom prst="rect">
            <a:avLst/>
          </a:prstGeom>
        </p:spPr>
      </p:pic>
    </p:spTree>
    <p:extLst>
      <p:ext uri="{BB962C8B-B14F-4D97-AF65-F5344CB8AC3E}">
        <p14:creationId xmlns:p14="http://schemas.microsoft.com/office/powerpoint/2010/main" val="3396023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pic>
        <p:nvPicPr>
          <p:cNvPr id="3" name="Picture 3"/>
          <p:cNvPicPr>
            <a:picLocks noChangeAspect="1"/>
          </p:cNvPicPr>
          <p:nvPr/>
        </p:nvPicPr>
        <p:blipFill>
          <a:blip r:embed="rId3"/>
          <a:srcRect/>
          <a:stretch>
            <a:fillRect/>
          </a:stretch>
        </p:blipFill>
        <p:spPr>
          <a:xfrm>
            <a:off x="14152641" y="4482983"/>
            <a:ext cx="4146245" cy="5804017"/>
          </a:xfrm>
          <a:prstGeom prst="rect">
            <a:avLst/>
          </a:prstGeom>
        </p:spPr>
      </p:pic>
      <p:sp>
        <p:nvSpPr>
          <p:cNvPr id="4" name="TextBox 4"/>
          <p:cNvSpPr txBox="1"/>
          <p:nvPr/>
        </p:nvSpPr>
        <p:spPr>
          <a:xfrm>
            <a:off x="1817035" y="8033894"/>
            <a:ext cx="6869765" cy="1224406"/>
          </a:xfrm>
          <a:prstGeom prst="rect">
            <a:avLst/>
          </a:prstGeom>
        </p:spPr>
        <p:txBody>
          <a:bodyPr lIns="0" tIns="0" rIns="0" bIns="0" rtlCol="0" anchor="t">
            <a:spAutoFit/>
          </a:bodyPr>
          <a:lstStyle/>
          <a:p>
            <a:pPr>
              <a:lnSpc>
                <a:spcPts val="9600"/>
              </a:lnSpc>
            </a:pPr>
            <a:r>
              <a:rPr lang="en-US" sz="8000" dirty="0">
                <a:solidFill>
                  <a:srgbClr val="2A2976"/>
                </a:solidFill>
                <a:latin typeface="Montserrat Classic"/>
              </a:rPr>
              <a:t>David Ramos</a:t>
            </a:r>
          </a:p>
        </p:txBody>
      </p:sp>
      <p:sp>
        <p:nvSpPr>
          <p:cNvPr id="5" name="TextBox 5"/>
          <p:cNvSpPr txBox="1"/>
          <p:nvPr/>
        </p:nvSpPr>
        <p:spPr>
          <a:xfrm>
            <a:off x="1817035" y="1593430"/>
            <a:ext cx="7647476" cy="785087"/>
          </a:xfrm>
          <a:prstGeom prst="rect">
            <a:avLst/>
          </a:prstGeom>
        </p:spPr>
        <p:txBody>
          <a:bodyPr lIns="0" tIns="0" rIns="0" bIns="0" rtlCol="0" anchor="t">
            <a:spAutoFit/>
          </a:bodyPr>
          <a:lstStyle/>
          <a:p>
            <a:pPr>
              <a:lnSpc>
                <a:spcPts val="5040"/>
              </a:lnSpc>
              <a:spcBef>
                <a:spcPct val="0"/>
              </a:spcBef>
            </a:pPr>
            <a:r>
              <a:rPr lang="en-US" sz="9600" dirty="0">
                <a:solidFill>
                  <a:srgbClr val="59595D"/>
                </a:solidFill>
                <a:latin typeface="Montserrat Bold"/>
              </a:rPr>
              <a:t>Q &amp; A</a:t>
            </a:r>
            <a:endParaRPr lang="en-US" sz="9600" dirty="0">
              <a:solidFill>
                <a:srgbClr val="59595D"/>
              </a:solidFill>
              <a:latin typeface="Montserrat"/>
            </a:endParaRPr>
          </a:p>
        </p:txBody>
      </p:sp>
      <p:sp>
        <p:nvSpPr>
          <p:cNvPr id="6" name="TextBox 4">
            <a:extLst>
              <a:ext uri="{FF2B5EF4-FFF2-40B4-BE49-F238E27FC236}">
                <a16:creationId xmlns:a16="http://schemas.microsoft.com/office/drawing/2014/main" id="{A1391BFF-1EE3-47CC-9BDB-7009DF9CAB15}"/>
              </a:ext>
            </a:extLst>
          </p:cNvPr>
          <p:cNvSpPr txBox="1"/>
          <p:nvPr/>
        </p:nvSpPr>
        <p:spPr>
          <a:xfrm>
            <a:off x="1817035" y="5829300"/>
            <a:ext cx="7568726" cy="2462213"/>
          </a:xfrm>
          <a:prstGeom prst="rect">
            <a:avLst/>
          </a:prstGeom>
        </p:spPr>
        <p:txBody>
          <a:bodyPr wrap="square" lIns="0" tIns="0" rIns="0" bIns="0" rtlCol="0" anchor="t">
            <a:spAutoFit/>
          </a:bodyPr>
          <a:lstStyle/>
          <a:p>
            <a:pPr>
              <a:lnSpc>
                <a:spcPts val="9600"/>
              </a:lnSpc>
            </a:pPr>
            <a:r>
              <a:rPr lang="en-US" sz="8000" dirty="0" err="1">
                <a:solidFill>
                  <a:srgbClr val="2A2976"/>
                </a:solidFill>
                <a:latin typeface="Montserrat Classic"/>
              </a:rPr>
              <a:t>Klassi</a:t>
            </a:r>
            <a:r>
              <a:rPr lang="en-US" sz="8000" dirty="0">
                <a:solidFill>
                  <a:srgbClr val="2A2976"/>
                </a:solidFill>
                <a:latin typeface="Montserrat Classic"/>
              </a:rPr>
              <a:t> Duncan</a:t>
            </a:r>
          </a:p>
          <a:p>
            <a:pPr>
              <a:lnSpc>
                <a:spcPts val="9600"/>
              </a:lnSpc>
            </a:pPr>
            <a:r>
              <a:rPr lang="en-US" sz="8000" dirty="0">
                <a:solidFill>
                  <a:srgbClr val="2A2976"/>
                </a:solidFill>
                <a:latin typeface="Montserrat Classic"/>
              </a:rPr>
              <a:t>&amp;</a:t>
            </a:r>
          </a:p>
        </p:txBody>
      </p:sp>
      <p:pic>
        <p:nvPicPr>
          <p:cNvPr id="7" name="Picture 4">
            <a:extLst>
              <a:ext uri="{FF2B5EF4-FFF2-40B4-BE49-F238E27FC236}">
                <a16:creationId xmlns:a16="http://schemas.microsoft.com/office/drawing/2014/main" id="{36DA5AD7-ED59-4B32-8360-3DCD57CA2069}"/>
              </a:ext>
            </a:extLst>
          </p:cNvPr>
          <p:cNvPicPr>
            <a:picLocks noChangeAspect="1"/>
          </p:cNvPicPr>
          <p:nvPr/>
        </p:nvPicPr>
        <p:blipFill>
          <a:blip r:embed="rId4"/>
          <a:srcRect/>
          <a:stretch>
            <a:fillRect/>
          </a:stretch>
        </p:blipFill>
        <p:spPr>
          <a:xfrm>
            <a:off x="9786417" y="0"/>
            <a:ext cx="3922025" cy="6600884"/>
          </a:xfrm>
          <a:prstGeom prst="rect">
            <a:avLst/>
          </a:prstGeom>
        </p:spPr>
      </p:pic>
    </p:spTree>
    <p:extLst>
      <p:ext uri="{BB962C8B-B14F-4D97-AF65-F5344CB8AC3E}">
        <p14:creationId xmlns:p14="http://schemas.microsoft.com/office/powerpoint/2010/main" val="7404272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106628"/>
            <a:ext cx="39375" cy="12481207"/>
          </a:xfrm>
          <a:prstGeom prst="rect">
            <a:avLst/>
          </a:prstGeom>
          <a:solidFill>
            <a:srgbClr val="EC008C"/>
          </a:solidFill>
        </p:spPr>
      </p:sp>
      <p:pic>
        <p:nvPicPr>
          <p:cNvPr id="3" name="Picture 3"/>
          <p:cNvPicPr>
            <a:picLocks noChangeAspect="1"/>
          </p:cNvPicPr>
          <p:nvPr/>
        </p:nvPicPr>
        <p:blipFill>
          <a:blip r:embed="rId3">
            <a:grayscl/>
          </a:blip>
          <a:srcRect/>
          <a:stretch>
            <a:fillRect/>
          </a:stretch>
        </p:blipFill>
        <p:spPr>
          <a:xfrm>
            <a:off x="9217064" y="2922896"/>
            <a:ext cx="1387717" cy="1387717"/>
          </a:xfrm>
          <a:prstGeom prst="rect">
            <a:avLst/>
          </a:prstGeom>
        </p:spPr>
      </p:pic>
      <p:pic>
        <p:nvPicPr>
          <p:cNvPr id="4" name="Picture 4"/>
          <p:cNvPicPr>
            <a:picLocks noChangeAspect="1"/>
          </p:cNvPicPr>
          <p:nvPr/>
        </p:nvPicPr>
        <p:blipFill>
          <a:blip r:embed="rId4"/>
          <a:srcRect/>
          <a:stretch>
            <a:fillRect/>
          </a:stretch>
        </p:blipFill>
        <p:spPr>
          <a:xfrm>
            <a:off x="9283640" y="4928289"/>
            <a:ext cx="1516537" cy="1516537"/>
          </a:xfrm>
          <a:prstGeom prst="rect">
            <a:avLst/>
          </a:prstGeom>
        </p:spPr>
      </p:pic>
      <p:pic>
        <p:nvPicPr>
          <p:cNvPr id="5" name="Picture 5"/>
          <p:cNvPicPr>
            <a:picLocks noChangeAspect="1"/>
          </p:cNvPicPr>
          <p:nvPr/>
        </p:nvPicPr>
        <p:blipFill>
          <a:blip r:embed="rId5"/>
          <a:srcRect/>
          <a:stretch>
            <a:fillRect/>
          </a:stretch>
        </p:blipFill>
        <p:spPr>
          <a:xfrm>
            <a:off x="9154886" y="7402326"/>
            <a:ext cx="1512074" cy="1512074"/>
          </a:xfrm>
          <a:prstGeom prst="rect">
            <a:avLst/>
          </a:prstGeom>
        </p:spPr>
      </p:pic>
      <p:pic>
        <p:nvPicPr>
          <p:cNvPr id="6" name="Picture 6"/>
          <p:cNvPicPr>
            <a:picLocks noChangeAspect="1"/>
          </p:cNvPicPr>
          <p:nvPr/>
        </p:nvPicPr>
        <p:blipFill>
          <a:blip r:embed="rId6">
            <a:biLevel thresh="25000"/>
          </a:blip>
          <a:srcRect/>
          <a:stretch>
            <a:fillRect/>
          </a:stretch>
        </p:blipFill>
        <p:spPr>
          <a:xfrm>
            <a:off x="9283640" y="850591"/>
            <a:ext cx="1251344" cy="897392"/>
          </a:xfrm>
          <a:prstGeom prst="rect">
            <a:avLst/>
          </a:prstGeom>
        </p:spPr>
      </p:pic>
      <p:sp>
        <p:nvSpPr>
          <p:cNvPr id="7" name="TextBox 7"/>
          <p:cNvSpPr txBox="1"/>
          <p:nvPr/>
        </p:nvSpPr>
        <p:spPr>
          <a:xfrm>
            <a:off x="1964621" y="6819013"/>
            <a:ext cx="5934309" cy="2439287"/>
          </a:xfrm>
          <a:prstGeom prst="rect">
            <a:avLst/>
          </a:prstGeom>
        </p:spPr>
        <p:txBody>
          <a:bodyPr lIns="0" tIns="0" rIns="0" bIns="0" rtlCol="0" anchor="t">
            <a:spAutoFit/>
          </a:bodyPr>
          <a:lstStyle/>
          <a:p>
            <a:pPr>
              <a:lnSpc>
                <a:spcPts val="9600"/>
              </a:lnSpc>
            </a:pPr>
            <a:r>
              <a:rPr lang="en-US" sz="8000">
                <a:solidFill>
                  <a:srgbClr val="2A2976"/>
                </a:solidFill>
                <a:latin typeface="Montserrat Classic"/>
              </a:rPr>
              <a:t>Contact </a:t>
            </a:r>
          </a:p>
          <a:p>
            <a:pPr>
              <a:lnSpc>
                <a:spcPts val="9600"/>
              </a:lnSpc>
            </a:pPr>
            <a:r>
              <a:rPr lang="en-US" sz="8000">
                <a:solidFill>
                  <a:srgbClr val="2A2976"/>
                </a:solidFill>
                <a:latin typeface="Montserrat Classic"/>
              </a:rPr>
              <a:t>NWBC</a:t>
            </a:r>
          </a:p>
        </p:txBody>
      </p:sp>
      <p:sp>
        <p:nvSpPr>
          <p:cNvPr id="8" name="TextBox 8"/>
          <p:cNvSpPr txBox="1"/>
          <p:nvPr/>
        </p:nvSpPr>
        <p:spPr>
          <a:xfrm>
            <a:off x="1964621" y="1028700"/>
            <a:ext cx="5203878" cy="551433"/>
          </a:xfrm>
          <a:prstGeom prst="rect">
            <a:avLst/>
          </a:prstGeom>
        </p:spPr>
        <p:txBody>
          <a:bodyPr lIns="0" tIns="0" rIns="0" bIns="0" rtlCol="0" anchor="t">
            <a:spAutoFit/>
          </a:bodyPr>
          <a:lstStyle/>
          <a:p>
            <a:pPr>
              <a:lnSpc>
                <a:spcPts val="4320"/>
              </a:lnSpc>
            </a:pPr>
            <a:r>
              <a:rPr lang="en-US" sz="3600" dirty="0">
                <a:solidFill>
                  <a:srgbClr val="FF33CC"/>
                </a:solidFill>
                <a:latin typeface="Montserrat"/>
              </a:rPr>
              <a:t>#WebinarWednesday</a:t>
            </a:r>
          </a:p>
        </p:txBody>
      </p:sp>
      <p:sp>
        <p:nvSpPr>
          <p:cNvPr id="9" name="TextBox 9"/>
          <p:cNvSpPr txBox="1"/>
          <p:nvPr/>
        </p:nvSpPr>
        <p:spPr>
          <a:xfrm>
            <a:off x="11232072" y="812751"/>
            <a:ext cx="6027228" cy="1102396"/>
          </a:xfrm>
          <a:prstGeom prst="rect">
            <a:avLst/>
          </a:prstGeom>
        </p:spPr>
        <p:txBody>
          <a:bodyPr lIns="0" tIns="0" rIns="0" bIns="0" rtlCol="0" anchor="t">
            <a:spAutoFit/>
          </a:bodyPr>
          <a:lstStyle/>
          <a:p>
            <a:pPr>
              <a:lnSpc>
                <a:spcPts val="4479"/>
              </a:lnSpc>
            </a:pPr>
            <a:r>
              <a:rPr lang="en-US" sz="3199" dirty="0">
                <a:solidFill>
                  <a:srgbClr val="1B1B1B"/>
                </a:solidFill>
                <a:latin typeface="Montserrat"/>
              </a:rPr>
              <a:t>EMAIL US!</a:t>
            </a:r>
          </a:p>
          <a:p>
            <a:pPr>
              <a:lnSpc>
                <a:spcPts val="4479"/>
              </a:lnSpc>
              <a:spcBef>
                <a:spcPct val="0"/>
              </a:spcBef>
            </a:pPr>
            <a:r>
              <a:rPr lang="en-US" sz="3199" dirty="0">
                <a:solidFill>
                  <a:srgbClr val="1B1B1B"/>
                </a:solidFill>
                <a:latin typeface="Montserrat"/>
              </a:rPr>
              <a:t>INFO@NWBC.GOV</a:t>
            </a:r>
          </a:p>
        </p:txBody>
      </p:sp>
      <p:grpSp>
        <p:nvGrpSpPr>
          <p:cNvPr id="10" name="Group 10"/>
          <p:cNvGrpSpPr/>
          <p:nvPr/>
        </p:nvGrpSpPr>
        <p:grpSpPr>
          <a:xfrm>
            <a:off x="11232072" y="3061437"/>
            <a:ext cx="6027228" cy="1110633"/>
            <a:chOff x="0" y="0"/>
            <a:chExt cx="8036304" cy="1480844"/>
          </a:xfrm>
        </p:grpSpPr>
        <p:sp>
          <p:nvSpPr>
            <p:cNvPr id="11" name="TextBox 11"/>
            <p:cNvSpPr txBox="1"/>
            <p:nvPr/>
          </p:nvSpPr>
          <p:spPr>
            <a:xfrm>
              <a:off x="0" y="818454"/>
              <a:ext cx="8036304" cy="662390"/>
            </a:xfrm>
            <a:prstGeom prst="rect">
              <a:avLst/>
            </a:prstGeom>
          </p:spPr>
          <p:txBody>
            <a:bodyPr lIns="0" tIns="0" rIns="0" bIns="0" rtlCol="0" anchor="t">
              <a:spAutoFit/>
            </a:bodyPr>
            <a:lstStyle/>
            <a:p>
              <a:pPr>
                <a:lnSpc>
                  <a:spcPts val="4200"/>
                </a:lnSpc>
                <a:spcBef>
                  <a:spcPct val="0"/>
                </a:spcBef>
              </a:pPr>
              <a:r>
                <a:rPr lang="en-US" sz="3000" dirty="0">
                  <a:solidFill>
                    <a:srgbClr val="1B1B1B"/>
                  </a:solidFill>
                  <a:latin typeface="Montserrat"/>
                </a:rPr>
                <a:t>@NWBC</a:t>
              </a:r>
            </a:p>
          </p:txBody>
        </p:sp>
        <p:sp>
          <p:nvSpPr>
            <p:cNvPr id="12" name="TextBox 12"/>
            <p:cNvSpPr txBox="1"/>
            <p:nvPr/>
          </p:nvSpPr>
          <p:spPr>
            <a:xfrm>
              <a:off x="0" y="-57150"/>
              <a:ext cx="8036304" cy="699794"/>
            </a:xfrm>
            <a:prstGeom prst="rect">
              <a:avLst/>
            </a:prstGeom>
          </p:spPr>
          <p:txBody>
            <a:bodyPr lIns="0" tIns="0" rIns="0" bIns="0" rtlCol="0" anchor="t">
              <a:spAutoFit/>
            </a:bodyPr>
            <a:lstStyle/>
            <a:p>
              <a:pPr>
                <a:lnSpc>
                  <a:spcPts val="4479"/>
                </a:lnSpc>
                <a:spcBef>
                  <a:spcPct val="0"/>
                </a:spcBef>
              </a:pPr>
              <a:r>
                <a:rPr lang="en-US" sz="3199">
                  <a:solidFill>
                    <a:srgbClr val="1B1B1B"/>
                  </a:solidFill>
                  <a:latin typeface="Montserrat"/>
                </a:rPr>
                <a:t>TWITTER</a:t>
              </a:r>
            </a:p>
          </p:txBody>
        </p:sp>
      </p:grpSp>
      <p:grpSp>
        <p:nvGrpSpPr>
          <p:cNvPr id="13" name="Group 13"/>
          <p:cNvGrpSpPr/>
          <p:nvPr/>
        </p:nvGrpSpPr>
        <p:grpSpPr>
          <a:xfrm>
            <a:off x="11232072" y="5190801"/>
            <a:ext cx="6027228" cy="1110633"/>
            <a:chOff x="0" y="0"/>
            <a:chExt cx="8036304" cy="1480844"/>
          </a:xfrm>
        </p:grpSpPr>
        <p:sp>
          <p:nvSpPr>
            <p:cNvPr id="14" name="TextBox 14"/>
            <p:cNvSpPr txBox="1"/>
            <p:nvPr/>
          </p:nvSpPr>
          <p:spPr>
            <a:xfrm>
              <a:off x="0" y="818454"/>
              <a:ext cx="8036304" cy="662390"/>
            </a:xfrm>
            <a:prstGeom prst="rect">
              <a:avLst/>
            </a:prstGeom>
          </p:spPr>
          <p:txBody>
            <a:bodyPr lIns="0" tIns="0" rIns="0" bIns="0" rtlCol="0" anchor="t">
              <a:spAutoFit/>
            </a:bodyPr>
            <a:lstStyle/>
            <a:p>
              <a:pPr>
                <a:lnSpc>
                  <a:spcPts val="4200"/>
                </a:lnSpc>
                <a:spcBef>
                  <a:spcPct val="0"/>
                </a:spcBef>
              </a:pPr>
              <a:r>
                <a:rPr lang="en-US" sz="3000" dirty="0">
                  <a:solidFill>
                    <a:srgbClr val="1B1B1B"/>
                  </a:solidFill>
                  <a:latin typeface="Montserrat"/>
                </a:rPr>
                <a:t>@</a:t>
              </a:r>
              <a:r>
                <a:rPr lang="en-US" sz="3000" dirty="0" err="1">
                  <a:solidFill>
                    <a:srgbClr val="1B1B1B"/>
                  </a:solidFill>
                  <a:latin typeface="Montserrat"/>
                </a:rPr>
                <a:t>NWBCgov</a:t>
              </a:r>
              <a:endParaRPr lang="en-US" sz="3000" dirty="0">
                <a:solidFill>
                  <a:srgbClr val="1B1B1B"/>
                </a:solidFill>
                <a:latin typeface="Montserrat"/>
              </a:endParaRPr>
            </a:p>
          </p:txBody>
        </p:sp>
        <p:sp>
          <p:nvSpPr>
            <p:cNvPr id="15" name="TextBox 15"/>
            <p:cNvSpPr txBox="1"/>
            <p:nvPr/>
          </p:nvSpPr>
          <p:spPr>
            <a:xfrm>
              <a:off x="0" y="-57150"/>
              <a:ext cx="8036304" cy="699794"/>
            </a:xfrm>
            <a:prstGeom prst="rect">
              <a:avLst/>
            </a:prstGeom>
          </p:spPr>
          <p:txBody>
            <a:bodyPr lIns="0" tIns="0" rIns="0" bIns="0" rtlCol="0" anchor="t">
              <a:spAutoFit/>
            </a:bodyPr>
            <a:lstStyle/>
            <a:p>
              <a:pPr>
                <a:lnSpc>
                  <a:spcPts val="4479"/>
                </a:lnSpc>
                <a:spcBef>
                  <a:spcPct val="0"/>
                </a:spcBef>
              </a:pPr>
              <a:r>
                <a:rPr lang="en-US" sz="3199">
                  <a:solidFill>
                    <a:srgbClr val="1B1B1B"/>
                  </a:solidFill>
                  <a:latin typeface="Montserrat"/>
                </a:rPr>
                <a:t>FACEBOOK</a:t>
              </a:r>
            </a:p>
          </p:txBody>
        </p:sp>
      </p:grpSp>
      <p:grpSp>
        <p:nvGrpSpPr>
          <p:cNvPr id="16" name="Group 16"/>
          <p:cNvGrpSpPr/>
          <p:nvPr/>
        </p:nvGrpSpPr>
        <p:grpSpPr>
          <a:xfrm>
            <a:off x="11232072" y="7402326"/>
            <a:ext cx="6027228" cy="1603486"/>
            <a:chOff x="0" y="-286947"/>
            <a:chExt cx="8036304" cy="2137981"/>
          </a:xfrm>
        </p:grpSpPr>
        <p:sp>
          <p:nvSpPr>
            <p:cNvPr id="17" name="TextBox 17"/>
            <p:cNvSpPr txBox="1"/>
            <p:nvPr/>
          </p:nvSpPr>
          <p:spPr>
            <a:xfrm>
              <a:off x="0" y="481802"/>
              <a:ext cx="8036304" cy="1369232"/>
            </a:xfrm>
            <a:prstGeom prst="rect">
              <a:avLst/>
            </a:prstGeom>
          </p:spPr>
          <p:txBody>
            <a:bodyPr lIns="0" tIns="0" rIns="0" bIns="0" rtlCol="0" anchor="t">
              <a:spAutoFit/>
            </a:bodyPr>
            <a:lstStyle/>
            <a:p>
              <a:pPr>
                <a:lnSpc>
                  <a:spcPts val="4200"/>
                </a:lnSpc>
                <a:spcBef>
                  <a:spcPct val="0"/>
                </a:spcBef>
              </a:pPr>
              <a:r>
                <a:rPr lang="en-US" sz="3000" dirty="0">
                  <a:solidFill>
                    <a:srgbClr val="1B1B1B"/>
                  </a:solidFill>
                  <a:latin typeface="Montserrat"/>
                </a:rPr>
                <a:t>National Women's Business Council</a:t>
              </a:r>
            </a:p>
          </p:txBody>
        </p:sp>
        <p:sp>
          <p:nvSpPr>
            <p:cNvPr id="18" name="TextBox 18"/>
            <p:cNvSpPr txBox="1"/>
            <p:nvPr/>
          </p:nvSpPr>
          <p:spPr>
            <a:xfrm>
              <a:off x="0" y="-286947"/>
              <a:ext cx="8036304" cy="699795"/>
            </a:xfrm>
            <a:prstGeom prst="rect">
              <a:avLst/>
            </a:prstGeom>
          </p:spPr>
          <p:txBody>
            <a:bodyPr lIns="0" tIns="0" rIns="0" bIns="0" rtlCol="0" anchor="t">
              <a:spAutoFit/>
            </a:bodyPr>
            <a:lstStyle/>
            <a:p>
              <a:pPr>
                <a:lnSpc>
                  <a:spcPts val="4479"/>
                </a:lnSpc>
                <a:spcBef>
                  <a:spcPct val="0"/>
                </a:spcBef>
              </a:pPr>
              <a:r>
                <a:rPr lang="en-US" sz="3199" dirty="0">
                  <a:solidFill>
                    <a:srgbClr val="1B1B1B"/>
                  </a:solidFill>
                  <a:latin typeface="Montserrat"/>
                </a:rPr>
                <a:t>LINKEDIN</a:t>
              </a: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2A2976"/>
          </a:solidFill>
        </p:spPr>
      </p:sp>
      <p:pic>
        <p:nvPicPr>
          <p:cNvPr id="3" name="Picture 3"/>
          <p:cNvPicPr>
            <a:picLocks noChangeAspect="1"/>
          </p:cNvPicPr>
          <p:nvPr/>
        </p:nvPicPr>
        <p:blipFill>
          <a:blip r:embed="rId3"/>
          <a:srcRect t="4462" b="4462"/>
          <a:stretch>
            <a:fillRect/>
          </a:stretch>
        </p:blipFill>
        <p:spPr>
          <a:xfrm>
            <a:off x="10515600" y="0"/>
            <a:ext cx="5920762" cy="8650859"/>
          </a:xfrm>
          <a:prstGeom prst="rect">
            <a:avLst/>
          </a:prstGeom>
        </p:spPr>
      </p:pic>
      <p:sp>
        <p:nvSpPr>
          <p:cNvPr id="4" name="TextBox 4"/>
          <p:cNvSpPr txBox="1"/>
          <p:nvPr/>
        </p:nvSpPr>
        <p:spPr>
          <a:xfrm>
            <a:off x="1527631" y="7680690"/>
            <a:ext cx="6869765" cy="1224406"/>
          </a:xfrm>
          <a:prstGeom prst="rect">
            <a:avLst/>
          </a:prstGeom>
        </p:spPr>
        <p:txBody>
          <a:bodyPr lIns="0" tIns="0" rIns="0" bIns="0" rtlCol="0" anchor="t">
            <a:spAutoFit/>
          </a:bodyPr>
          <a:lstStyle/>
          <a:p>
            <a:pPr>
              <a:lnSpc>
                <a:spcPts val="9600"/>
              </a:lnSpc>
            </a:pPr>
            <a:r>
              <a:rPr lang="en-US" sz="8000">
                <a:solidFill>
                  <a:srgbClr val="EC008C"/>
                </a:solidFill>
                <a:latin typeface="Montserrat Classic"/>
              </a:rPr>
              <a:t>Nina Roque</a:t>
            </a:r>
          </a:p>
        </p:txBody>
      </p:sp>
      <p:sp>
        <p:nvSpPr>
          <p:cNvPr id="5" name="TextBox 5"/>
          <p:cNvSpPr txBox="1"/>
          <p:nvPr/>
        </p:nvSpPr>
        <p:spPr>
          <a:xfrm>
            <a:off x="1527631" y="952500"/>
            <a:ext cx="6869765" cy="2177422"/>
          </a:xfrm>
          <a:prstGeom prst="rect">
            <a:avLst/>
          </a:prstGeom>
        </p:spPr>
        <p:txBody>
          <a:bodyPr lIns="0" tIns="0" rIns="0" bIns="0" rtlCol="0" anchor="t">
            <a:spAutoFit/>
          </a:bodyPr>
          <a:lstStyle/>
          <a:p>
            <a:pPr>
              <a:lnSpc>
                <a:spcPts val="5880"/>
              </a:lnSpc>
              <a:spcBef>
                <a:spcPct val="0"/>
              </a:spcBef>
            </a:pPr>
            <a:r>
              <a:rPr lang="en-US" sz="4200">
                <a:solidFill>
                  <a:srgbClr val="59595D"/>
                </a:solidFill>
                <a:latin typeface="Montserrat"/>
              </a:rPr>
              <a:t>Executive Director, National Women's Business Council</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775085" y="6642411"/>
            <a:ext cx="6869765" cy="2439287"/>
          </a:xfrm>
          <a:prstGeom prst="rect">
            <a:avLst/>
          </a:prstGeom>
        </p:spPr>
        <p:txBody>
          <a:bodyPr lIns="0" tIns="0" rIns="0" bIns="0" rtlCol="0" anchor="t">
            <a:spAutoFit/>
          </a:bodyPr>
          <a:lstStyle/>
          <a:p>
            <a:pPr>
              <a:lnSpc>
                <a:spcPts val="9600"/>
              </a:lnSpc>
            </a:pPr>
            <a:r>
              <a:rPr lang="en-US" sz="8000">
                <a:solidFill>
                  <a:srgbClr val="EC008C"/>
                </a:solidFill>
                <a:latin typeface="Montserrat Classic"/>
              </a:rPr>
              <a:t>Allen Gutierrez </a:t>
            </a:r>
          </a:p>
        </p:txBody>
      </p:sp>
      <p:sp>
        <p:nvSpPr>
          <p:cNvPr id="3" name="AutoShape 3"/>
          <p:cNvSpPr/>
          <p:nvPr/>
        </p:nvSpPr>
        <p:spPr>
          <a:xfrm>
            <a:off x="1028700" y="-1097103"/>
            <a:ext cx="39375" cy="12481207"/>
          </a:xfrm>
          <a:prstGeom prst="rect">
            <a:avLst/>
          </a:prstGeom>
          <a:solidFill>
            <a:srgbClr val="2A2976"/>
          </a:solidFill>
        </p:spPr>
      </p:sp>
      <p:pic>
        <p:nvPicPr>
          <p:cNvPr id="4" name="Picture 4"/>
          <p:cNvPicPr>
            <a:picLocks noChangeAspect="1"/>
          </p:cNvPicPr>
          <p:nvPr/>
        </p:nvPicPr>
        <p:blipFill>
          <a:blip r:embed="rId3"/>
          <a:srcRect l="6510" r="8738"/>
          <a:stretch>
            <a:fillRect/>
          </a:stretch>
        </p:blipFill>
        <p:spPr>
          <a:xfrm>
            <a:off x="9936438" y="0"/>
            <a:ext cx="6442448" cy="8446232"/>
          </a:xfrm>
          <a:prstGeom prst="rect">
            <a:avLst/>
          </a:prstGeom>
        </p:spPr>
      </p:pic>
      <p:sp>
        <p:nvSpPr>
          <p:cNvPr id="5" name="TextBox 5"/>
          <p:cNvSpPr txBox="1"/>
          <p:nvPr/>
        </p:nvSpPr>
        <p:spPr>
          <a:xfrm>
            <a:off x="1775085" y="952500"/>
            <a:ext cx="6869765" cy="3649356"/>
          </a:xfrm>
          <a:prstGeom prst="rect">
            <a:avLst/>
          </a:prstGeom>
        </p:spPr>
        <p:txBody>
          <a:bodyPr lIns="0" tIns="0" rIns="0" bIns="0" rtlCol="0" anchor="t">
            <a:spAutoFit/>
          </a:bodyPr>
          <a:lstStyle/>
          <a:p>
            <a:pPr>
              <a:lnSpc>
                <a:spcPts val="5880"/>
              </a:lnSpc>
              <a:spcBef>
                <a:spcPct val="0"/>
              </a:spcBef>
            </a:pPr>
            <a:r>
              <a:rPr lang="en-US" sz="4200">
                <a:solidFill>
                  <a:srgbClr val="59595D"/>
                </a:solidFill>
                <a:latin typeface="Montserrat"/>
              </a:rPr>
              <a:t>Associate Administrator of the Office of Entrepreneurial Development, U.S. Small Business Administration</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2A2976"/>
          </a:solidFill>
        </p:spPr>
      </p:sp>
      <p:pic>
        <p:nvPicPr>
          <p:cNvPr id="3" name="Picture 3"/>
          <p:cNvPicPr>
            <a:picLocks noChangeAspect="1"/>
          </p:cNvPicPr>
          <p:nvPr/>
        </p:nvPicPr>
        <p:blipFill>
          <a:blip r:embed="rId3"/>
          <a:srcRect/>
          <a:stretch>
            <a:fillRect/>
          </a:stretch>
        </p:blipFill>
        <p:spPr>
          <a:xfrm>
            <a:off x="9680365" y="0"/>
            <a:ext cx="6698521" cy="8360089"/>
          </a:xfrm>
          <a:prstGeom prst="rect">
            <a:avLst/>
          </a:prstGeom>
        </p:spPr>
      </p:pic>
      <p:sp>
        <p:nvSpPr>
          <p:cNvPr id="4" name="TextBox 4"/>
          <p:cNvSpPr txBox="1"/>
          <p:nvPr/>
        </p:nvSpPr>
        <p:spPr>
          <a:xfrm>
            <a:off x="1598332" y="6819013"/>
            <a:ext cx="6869765" cy="2439287"/>
          </a:xfrm>
          <a:prstGeom prst="rect">
            <a:avLst/>
          </a:prstGeom>
        </p:spPr>
        <p:txBody>
          <a:bodyPr lIns="0" tIns="0" rIns="0" bIns="0" rtlCol="0" anchor="t">
            <a:spAutoFit/>
          </a:bodyPr>
          <a:lstStyle/>
          <a:p>
            <a:pPr>
              <a:lnSpc>
                <a:spcPts val="9600"/>
              </a:lnSpc>
            </a:pPr>
            <a:r>
              <a:rPr lang="en-US" sz="8000">
                <a:solidFill>
                  <a:srgbClr val="EC008C"/>
                </a:solidFill>
                <a:latin typeface="Montserrat Classic"/>
              </a:rPr>
              <a:t>Bonnie Nawara</a:t>
            </a:r>
          </a:p>
        </p:txBody>
      </p:sp>
      <p:sp>
        <p:nvSpPr>
          <p:cNvPr id="5" name="TextBox 5"/>
          <p:cNvSpPr txBox="1"/>
          <p:nvPr/>
        </p:nvSpPr>
        <p:spPr>
          <a:xfrm>
            <a:off x="1598332" y="952500"/>
            <a:ext cx="6869765" cy="2177422"/>
          </a:xfrm>
          <a:prstGeom prst="rect">
            <a:avLst/>
          </a:prstGeom>
        </p:spPr>
        <p:txBody>
          <a:bodyPr lIns="0" tIns="0" rIns="0" bIns="0" rtlCol="0" anchor="t">
            <a:spAutoFit/>
          </a:bodyPr>
          <a:lstStyle/>
          <a:p>
            <a:pPr>
              <a:lnSpc>
                <a:spcPts val="5880"/>
              </a:lnSpc>
              <a:spcBef>
                <a:spcPct val="0"/>
              </a:spcBef>
            </a:pPr>
            <a:r>
              <a:rPr lang="en-US" sz="4200">
                <a:solidFill>
                  <a:srgbClr val="59595D"/>
                </a:solidFill>
                <a:latin typeface="Montserrat"/>
              </a:rPr>
              <a:t>Council Member, National Women's Business Council</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28700" y="8861474"/>
            <a:ext cx="12938665" cy="402995"/>
          </a:xfrm>
          <a:prstGeom prst="rect">
            <a:avLst/>
          </a:prstGeom>
        </p:spPr>
        <p:txBody>
          <a:bodyPr wrap="square" lIns="0" tIns="0" rIns="0" bIns="0" rtlCol="0" anchor="t">
            <a:spAutoFit/>
          </a:bodyPr>
          <a:lstStyle/>
          <a:p>
            <a:pPr>
              <a:lnSpc>
                <a:spcPts val="3359"/>
              </a:lnSpc>
              <a:spcBef>
                <a:spcPct val="0"/>
              </a:spcBef>
            </a:pPr>
            <a:r>
              <a:rPr lang="en-US" sz="2399" dirty="0">
                <a:solidFill>
                  <a:srgbClr val="1B1B1B"/>
                </a:solidFill>
                <a:latin typeface="Montserrat Bold"/>
              </a:rPr>
              <a:t>#WebinarWednesday  |  JUNE 17, 2020</a:t>
            </a:r>
          </a:p>
        </p:txBody>
      </p:sp>
      <p:grpSp>
        <p:nvGrpSpPr>
          <p:cNvPr id="3" name="Group 3"/>
          <p:cNvGrpSpPr/>
          <p:nvPr/>
        </p:nvGrpSpPr>
        <p:grpSpPr>
          <a:xfrm>
            <a:off x="2903397" y="681477"/>
            <a:ext cx="12481207" cy="7137263"/>
            <a:chOff x="0" y="-1567086"/>
            <a:chExt cx="16641609" cy="9516350"/>
          </a:xfrm>
        </p:grpSpPr>
        <p:sp>
          <p:nvSpPr>
            <p:cNvPr id="4" name="TextBox 4"/>
            <p:cNvSpPr txBox="1"/>
            <p:nvPr/>
          </p:nvSpPr>
          <p:spPr>
            <a:xfrm>
              <a:off x="489827" y="-1567086"/>
              <a:ext cx="15661954" cy="3282951"/>
            </a:xfrm>
            <a:prstGeom prst="rect">
              <a:avLst/>
            </a:prstGeom>
          </p:spPr>
          <p:txBody>
            <a:bodyPr lIns="0" tIns="0" rIns="0" bIns="0" rtlCol="0" anchor="t">
              <a:spAutoFit/>
            </a:bodyPr>
            <a:lstStyle/>
            <a:p>
              <a:pPr algn="ctr">
                <a:lnSpc>
                  <a:spcPts val="9600"/>
                </a:lnSpc>
              </a:pPr>
              <a:r>
                <a:rPr lang="en-US" sz="8000" dirty="0">
                  <a:solidFill>
                    <a:srgbClr val="2A2976"/>
                  </a:solidFill>
                  <a:latin typeface="Montserrat Classic"/>
                </a:rPr>
                <a:t>Federal Resources For Small Businesses</a:t>
              </a:r>
            </a:p>
          </p:txBody>
        </p:sp>
        <p:sp>
          <p:nvSpPr>
            <p:cNvPr id="5" name="TextBox 5"/>
            <p:cNvSpPr txBox="1"/>
            <p:nvPr/>
          </p:nvSpPr>
          <p:spPr>
            <a:xfrm>
              <a:off x="1889653" y="4648552"/>
              <a:ext cx="12862304" cy="997283"/>
            </a:xfrm>
            <a:prstGeom prst="rect">
              <a:avLst/>
            </a:prstGeom>
          </p:spPr>
          <p:txBody>
            <a:bodyPr lIns="0" tIns="0" rIns="0" bIns="0" rtlCol="0" anchor="t">
              <a:spAutoFit/>
            </a:bodyPr>
            <a:lstStyle/>
            <a:p>
              <a:pPr algn="ctr">
                <a:lnSpc>
                  <a:spcPts val="5040"/>
                </a:lnSpc>
                <a:spcBef>
                  <a:spcPct val="0"/>
                </a:spcBef>
              </a:pPr>
              <a:r>
                <a:rPr lang="en-US" sz="8000" dirty="0">
                  <a:hlinkClick r:id="rId3"/>
                </a:rPr>
                <a:t>http://covid-sb.org/</a:t>
              </a:r>
              <a:endParaRPr lang="en-US" sz="8000" dirty="0">
                <a:solidFill>
                  <a:srgbClr val="59595D"/>
                </a:solidFill>
                <a:latin typeface="Montserrat Bold"/>
              </a:endParaRPr>
            </a:p>
          </p:txBody>
        </p:sp>
        <p:sp>
          <p:nvSpPr>
            <p:cNvPr id="6" name="AutoShape 6"/>
            <p:cNvSpPr/>
            <p:nvPr/>
          </p:nvSpPr>
          <p:spPr>
            <a:xfrm rot="5400000">
              <a:off x="8294555" y="-5949432"/>
              <a:ext cx="52499" cy="16641609"/>
            </a:xfrm>
            <a:prstGeom prst="rect">
              <a:avLst/>
            </a:prstGeom>
            <a:solidFill>
              <a:srgbClr val="EC008C"/>
            </a:solidFill>
          </p:spPr>
        </p:sp>
        <p:sp>
          <p:nvSpPr>
            <p:cNvPr id="7" name="AutoShape 7"/>
            <p:cNvSpPr/>
            <p:nvPr/>
          </p:nvSpPr>
          <p:spPr>
            <a:xfrm rot="5400000">
              <a:off x="8294555" y="-397790"/>
              <a:ext cx="52499" cy="16641609"/>
            </a:xfrm>
            <a:prstGeom prst="rect">
              <a:avLst/>
            </a:prstGeom>
            <a:solidFill>
              <a:srgbClr val="EC008C"/>
            </a:solidFill>
          </p:spPr>
        </p:sp>
      </p:grpSp>
    </p:spTree>
    <p:extLst>
      <p:ext uri="{BB962C8B-B14F-4D97-AF65-F5344CB8AC3E}">
        <p14:creationId xmlns:p14="http://schemas.microsoft.com/office/powerpoint/2010/main" val="333566379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sp>
        <p:nvSpPr>
          <p:cNvPr id="3" name="TextBox 3"/>
          <p:cNvSpPr txBox="1"/>
          <p:nvPr/>
        </p:nvSpPr>
        <p:spPr>
          <a:xfrm>
            <a:off x="1817035" y="1593430"/>
            <a:ext cx="7647476" cy="3795771"/>
          </a:xfrm>
          <a:prstGeom prst="rect">
            <a:avLst/>
          </a:prstGeom>
        </p:spPr>
        <p:txBody>
          <a:bodyPr lIns="0" tIns="0" rIns="0" bIns="0" rtlCol="0" anchor="t">
            <a:spAutoFit/>
          </a:bodyPr>
          <a:lstStyle/>
          <a:p>
            <a:pPr>
              <a:lnSpc>
                <a:spcPts val="5040"/>
              </a:lnSpc>
              <a:spcBef>
                <a:spcPct val="0"/>
              </a:spcBef>
            </a:pPr>
            <a:r>
              <a:rPr lang="en-US" sz="3600">
                <a:solidFill>
                  <a:srgbClr val="59595D"/>
                </a:solidFill>
                <a:latin typeface="Montserrat Bold"/>
              </a:rPr>
              <a:t>Vice President </a:t>
            </a:r>
          </a:p>
          <a:p>
            <a:pPr>
              <a:lnSpc>
                <a:spcPts val="4199"/>
              </a:lnSpc>
              <a:spcBef>
                <a:spcPct val="0"/>
              </a:spcBef>
            </a:pPr>
            <a:endParaRPr lang="en-US" sz="3600">
              <a:solidFill>
                <a:srgbClr val="59595D"/>
              </a:solidFill>
              <a:latin typeface="Montserrat Bold"/>
            </a:endParaRPr>
          </a:p>
          <a:p>
            <a:pPr>
              <a:lnSpc>
                <a:spcPts val="4199"/>
              </a:lnSpc>
              <a:spcBef>
                <a:spcPct val="0"/>
              </a:spcBef>
            </a:pPr>
            <a:r>
              <a:rPr lang="en-US" sz="2999">
                <a:solidFill>
                  <a:srgbClr val="59595D"/>
                </a:solidFill>
                <a:latin typeface="Montserrat"/>
              </a:rPr>
              <a:t>Center for Entrepreneurship &amp; Innovation (CEI) at the Urban League of Louisiana based in New Orleans, LA.</a:t>
            </a:r>
          </a:p>
          <a:p>
            <a:pPr>
              <a:lnSpc>
                <a:spcPts val="4199"/>
              </a:lnSpc>
              <a:spcBef>
                <a:spcPct val="0"/>
              </a:spcBef>
            </a:pPr>
            <a:endParaRPr lang="en-US" sz="2999">
              <a:solidFill>
                <a:srgbClr val="59595D"/>
              </a:solidFill>
              <a:latin typeface="Montserrat"/>
            </a:endParaRPr>
          </a:p>
          <a:p>
            <a:pPr>
              <a:lnSpc>
                <a:spcPts val="4199"/>
              </a:lnSpc>
              <a:spcBef>
                <a:spcPct val="0"/>
              </a:spcBef>
            </a:pPr>
            <a:endParaRPr lang="en-US" sz="2999">
              <a:solidFill>
                <a:srgbClr val="59595D"/>
              </a:solidFill>
              <a:latin typeface="Montserrat"/>
            </a:endParaRPr>
          </a:p>
        </p:txBody>
      </p:sp>
      <p:pic>
        <p:nvPicPr>
          <p:cNvPr id="4" name="Picture 4"/>
          <p:cNvPicPr>
            <a:picLocks noChangeAspect="1"/>
          </p:cNvPicPr>
          <p:nvPr/>
        </p:nvPicPr>
        <p:blipFill>
          <a:blip r:embed="rId3"/>
          <a:srcRect/>
          <a:stretch>
            <a:fillRect/>
          </a:stretch>
        </p:blipFill>
        <p:spPr>
          <a:xfrm>
            <a:off x="10904456" y="0"/>
            <a:ext cx="4991720" cy="8401212"/>
          </a:xfrm>
          <a:prstGeom prst="rect">
            <a:avLst/>
          </a:prstGeom>
        </p:spPr>
      </p:pic>
      <p:sp>
        <p:nvSpPr>
          <p:cNvPr id="5" name="TextBox 5"/>
          <p:cNvSpPr txBox="1"/>
          <p:nvPr/>
        </p:nvSpPr>
        <p:spPr>
          <a:xfrm>
            <a:off x="1817035" y="8033894"/>
            <a:ext cx="7326965" cy="1224406"/>
          </a:xfrm>
          <a:prstGeom prst="rect">
            <a:avLst/>
          </a:prstGeom>
        </p:spPr>
        <p:txBody>
          <a:bodyPr lIns="0" tIns="0" rIns="0" bIns="0" rtlCol="0" anchor="t">
            <a:spAutoFit/>
          </a:bodyPr>
          <a:lstStyle/>
          <a:p>
            <a:pPr>
              <a:lnSpc>
                <a:spcPts val="9600"/>
              </a:lnSpc>
            </a:pPr>
            <a:r>
              <a:rPr lang="en-US" sz="8000">
                <a:solidFill>
                  <a:srgbClr val="2A2976"/>
                </a:solidFill>
                <a:latin typeface="Montserrat Classic"/>
              </a:rPr>
              <a:t>Klassi Duncan</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8229600"/>
          </a:xfrm>
          <a:prstGeom prst="rect">
            <a:avLst/>
          </a:prstGeom>
          <a:solidFill>
            <a:srgbClr val="FFFFFF"/>
          </a:solidFill>
        </p:spPr>
      </p:sp>
      <p:sp>
        <p:nvSpPr>
          <p:cNvPr id="3" name="TextBox 3"/>
          <p:cNvSpPr txBox="1"/>
          <p:nvPr/>
        </p:nvSpPr>
        <p:spPr>
          <a:xfrm>
            <a:off x="3270767" y="1765263"/>
            <a:ext cx="11746466" cy="550699"/>
          </a:xfrm>
          <a:prstGeom prst="rect">
            <a:avLst/>
          </a:prstGeom>
        </p:spPr>
        <p:txBody>
          <a:bodyPr lIns="0" tIns="0" rIns="0" bIns="0" rtlCol="0" anchor="t">
            <a:spAutoFit/>
          </a:bodyPr>
          <a:lstStyle/>
          <a:p>
            <a:pPr algn="ctr">
              <a:lnSpc>
                <a:spcPts val="4320"/>
              </a:lnSpc>
            </a:pPr>
            <a:r>
              <a:rPr lang="en-US" sz="3600">
                <a:solidFill>
                  <a:srgbClr val="1B1B1B"/>
                </a:solidFill>
                <a:latin typeface="Montserrat Classic"/>
              </a:rPr>
              <a:t>Klassi Duncan</a:t>
            </a:r>
          </a:p>
        </p:txBody>
      </p:sp>
      <p:sp>
        <p:nvSpPr>
          <p:cNvPr id="4" name="TextBox 4"/>
          <p:cNvSpPr txBox="1"/>
          <p:nvPr/>
        </p:nvSpPr>
        <p:spPr>
          <a:xfrm>
            <a:off x="1934476" y="3071956"/>
            <a:ext cx="14419047" cy="5087260"/>
          </a:xfrm>
          <a:prstGeom prst="rect">
            <a:avLst/>
          </a:prstGeom>
        </p:spPr>
        <p:txBody>
          <a:bodyPr lIns="0" tIns="0" rIns="0" bIns="0" rtlCol="0" anchor="t">
            <a:spAutoFit/>
          </a:bodyPr>
          <a:lstStyle/>
          <a:p>
            <a:pPr>
              <a:lnSpc>
                <a:spcPts val="2940"/>
              </a:lnSpc>
            </a:pPr>
            <a:r>
              <a:rPr lang="en-US" sz="2100">
                <a:solidFill>
                  <a:srgbClr val="1B1B1B"/>
                </a:solidFill>
                <a:latin typeface="Montserrat"/>
              </a:rPr>
              <a:t>Klassi R. Duncan currently serves as Vice President of the Center for Entrepreneurship &amp; Innovation (CEI) at the Urban League of Louisiana based in New Orleans, LA. CEI operations include two centers: the Women’s Business Resource Center, and the Contractor’s Resource Center. The CEI provides small business education, counseling services, and access to resources to women and minority entrepreneurs across Southeast Louisiana. In this role, Klassi is responsible for the oversight and management of the organization’s operations, programming, and staff. Her responsibilities include establishing and leading the strategic direction of the organization, developing market-specific training curricula and special events, fund development and management, fostering strategic partnerships, and increasing the Centers’ impact in the community.</a:t>
            </a:r>
          </a:p>
          <a:p>
            <a:pPr>
              <a:lnSpc>
                <a:spcPts val="2940"/>
              </a:lnSpc>
            </a:pPr>
            <a:endParaRPr lang="en-US" sz="2100">
              <a:solidFill>
                <a:srgbClr val="1B1B1B"/>
              </a:solidFill>
              <a:latin typeface="Montserrat"/>
            </a:endParaRPr>
          </a:p>
          <a:p>
            <a:pPr>
              <a:lnSpc>
                <a:spcPts val="2940"/>
              </a:lnSpc>
              <a:spcBef>
                <a:spcPct val="0"/>
              </a:spcBef>
            </a:pPr>
            <a:r>
              <a:rPr lang="en-US" sz="2100">
                <a:solidFill>
                  <a:srgbClr val="1B1B1B"/>
                </a:solidFill>
                <a:latin typeface="Montserrat"/>
              </a:rPr>
              <a:t>Under her leadership, the Women’s Business Resource Center was awarded the 2019 Region VI Women’s Center of Excellence Award and the 2017 Women’s Business Champion Award by the U.S. Small Business Administration, Louisiana District Office for their work in promoting and developing women-owned businesses across the region.</a:t>
            </a:r>
          </a:p>
        </p:txBody>
      </p:sp>
      <p:sp>
        <p:nvSpPr>
          <p:cNvPr id="5" name="AutoShape 5"/>
          <p:cNvSpPr/>
          <p:nvPr/>
        </p:nvSpPr>
        <p:spPr>
          <a:xfrm rot="5400000">
            <a:off x="9124313" y="-3521900"/>
            <a:ext cx="39375" cy="12481207"/>
          </a:xfrm>
          <a:prstGeom prst="rect">
            <a:avLst/>
          </a:prstGeom>
          <a:solidFill>
            <a:srgbClr val="EC008C"/>
          </a:solidFill>
        </p:spPr>
      </p:sp>
      <p:sp>
        <p:nvSpPr>
          <p:cNvPr id="6" name="AutoShape 6"/>
          <p:cNvSpPr/>
          <p:nvPr/>
        </p:nvSpPr>
        <p:spPr>
          <a:xfrm rot="5400000">
            <a:off x="9124313" y="2251922"/>
            <a:ext cx="39375" cy="12481207"/>
          </a:xfrm>
          <a:prstGeom prst="rect">
            <a:avLst/>
          </a:prstGeom>
          <a:solidFill>
            <a:srgbClr val="EC008C"/>
          </a:solidFill>
        </p:spPr>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8022" b="80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97103"/>
            <a:ext cx="39375" cy="12481207"/>
          </a:xfrm>
          <a:prstGeom prst="rect">
            <a:avLst/>
          </a:prstGeom>
          <a:solidFill>
            <a:srgbClr val="EC008C"/>
          </a:solidFill>
        </p:spPr>
      </p:sp>
      <p:pic>
        <p:nvPicPr>
          <p:cNvPr id="3" name="Picture 3"/>
          <p:cNvPicPr>
            <a:picLocks noChangeAspect="1"/>
          </p:cNvPicPr>
          <p:nvPr/>
        </p:nvPicPr>
        <p:blipFill>
          <a:blip r:embed="rId3"/>
          <a:srcRect/>
          <a:stretch>
            <a:fillRect/>
          </a:stretch>
        </p:blipFill>
        <p:spPr>
          <a:xfrm>
            <a:off x="10515600" y="25283"/>
            <a:ext cx="5727956" cy="8018136"/>
          </a:xfrm>
          <a:prstGeom prst="rect">
            <a:avLst/>
          </a:prstGeom>
        </p:spPr>
      </p:pic>
      <p:sp>
        <p:nvSpPr>
          <p:cNvPr id="4" name="TextBox 4"/>
          <p:cNvSpPr txBox="1"/>
          <p:nvPr/>
        </p:nvSpPr>
        <p:spPr>
          <a:xfrm>
            <a:off x="1817035" y="8033894"/>
            <a:ext cx="6869765" cy="1224406"/>
          </a:xfrm>
          <a:prstGeom prst="rect">
            <a:avLst/>
          </a:prstGeom>
        </p:spPr>
        <p:txBody>
          <a:bodyPr lIns="0" tIns="0" rIns="0" bIns="0" rtlCol="0" anchor="t">
            <a:spAutoFit/>
          </a:bodyPr>
          <a:lstStyle/>
          <a:p>
            <a:pPr>
              <a:lnSpc>
                <a:spcPts val="9600"/>
              </a:lnSpc>
            </a:pPr>
            <a:r>
              <a:rPr lang="en-US" sz="8000">
                <a:solidFill>
                  <a:srgbClr val="2A2976"/>
                </a:solidFill>
                <a:latin typeface="Montserrat Classic"/>
              </a:rPr>
              <a:t>David Ramos</a:t>
            </a:r>
          </a:p>
        </p:txBody>
      </p:sp>
      <p:sp>
        <p:nvSpPr>
          <p:cNvPr id="5" name="TextBox 5"/>
          <p:cNvSpPr txBox="1"/>
          <p:nvPr/>
        </p:nvSpPr>
        <p:spPr>
          <a:xfrm>
            <a:off x="1817035" y="1593430"/>
            <a:ext cx="7647476" cy="4326100"/>
          </a:xfrm>
          <a:prstGeom prst="rect">
            <a:avLst/>
          </a:prstGeom>
        </p:spPr>
        <p:txBody>
          <a:bodyPr lIns="0" tIns="0" rIns="0" bIns="0" rtlCol="0" anchor="t">
            <a:spAutoFit/>
          </a:bodyPr>
          <a:lstStyle/>
          <a:p>
            <a:pPr>
              <a:lnSpc>
                <a:spcPts val="5040"/>
              </a:lnSpc>
              <a:spcBef>
                <a:spcPct val="0"/>
              </a:spcBef>
            </a:pPr>
            <a:r>
              <a:rPr lang="en-US" sz="3600">
                <a:solidFill>
                  <a:srgbClr val="59595D"/>
                </a:solidFill>
                <a:latin typeface="Montserrat Bold"/>
              </a:rPr>
              <a:t>Community Affairs Specialist</a:t>
            </a:r>
          </a:p>
          <a:p>
            <a:pPr>
              <a:lnSpc>
                <a:spcPts val="4199"/>
              </a:lnSpc>
              <a:spcBef>
                <a:spcPct val="0"/>
              </a:spcBef>
            </a:pPr>
            <a:endParaRPr lang="en-US" sz="3600">
              <a:solidFill>
                <a:srgbClr val="59595D"/>
              </a:solidFill>
              <a:latin typeface="Montserrat Bold"/>
            </a:endParaRPr>
          </a:p>
          <a:p>
            <a:pPr>
              <a:lnSpc>
                <a:spcPts val="4199"/>
              </a:lnSpc>
              <a:spcBef>
                <a:spcPct val="0"/>
              </a:spcBef>
            </a:pPr>
            <a:r>
              <a:rPr lang="en-US" sz="2999">
                <a:solidFill>
                  <a:srgbClr val="59595D"/>
                </a:solidFill>
                <a:latin typeface="Montserrat"/>
              </a:rPr>
              <a:t>Outreach and Program Development</a:t>
            </a:r>
          </a:p>
          <a:p>
            <a:pPr>
              <a:lnSpc>
                <a:spcPts val="4199"/>
              </a:lnSpc>
              <a:spcBef>
                <a:spcPct val="0"/>
              </a:spcBef>
            </a:pPr>
            <a:r>
              <a:rPr lang="en-US" sz="2999">
                <a:solidFill>
                  <a:srgbClr val="59595D"/>
                </a:solidFill>
                <a:latin typeface="Montserrat"/>
              </a:rPr>
              <a:t>Division of Depositor and Consumer Protection</a:t>
            </a:r>
          </a:p>
          <a:p>
            <a:pPr>
              <a:lnSpc>
                <a:spcPts val="4199"/>
              </a:lnSpc>
              <a:spcBef>
                <a:spcPct val="0"/>
              </a:spcBef>
            </a:pPr>
            <a:endParaRPr lang="en-US" sz="2999">
              <a:solidFill>
                <a:srgbClr val="59595D"/>
              </a:solidFill>
              <a:latin typeface="Montserrat"/>
            </a:endParaRPr>
          </a:p>
          <a:p>
            <a:pPr>
              <a:lnSpc>
                <a:spcPts val="4199"/>
              </a:lnSpc>
              <a:spcBef>
                <a:spcPct val="0"/>
              </a:spcBef>
            </a:pPr>
            <a:r>
              <a:rPr lang="en-US" sz="2999">
                <a:solidFill>
                  <a:srgbClr val="59595D"/>
                </a:solidFill>
                <a:latin typeface="Montserrat"/>
              </a:rPr>
              <a:t>Federal Deposit Insurance Corporation (FDIC)</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921</Words>
  <Application>Microsoft Office PowerPoint</Application>
  <PresentationFormat>Custom</PresentationFormat>
  <Paragraphs>114</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Montserrat Classic</vt:lpstr>
      <vt:lpstr>Calibri</vt:lpstr>
      <vt:lpstr>Arimo</vt:lpstr>
      <vt:lpstr>Courier New</vt:lpstr>
      <vt:lpstr>Montserrat Bold</vt:lpstr>
      <vt:lpstr>Wingdings</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Simple Business Plan Presentation</dc:title>
  <dc:creator>Wroge, Temren R.</dc:creator>
  <cp:lastModifiedBy>Wroge, Temren R.</cp:lastModifiedBy>
  <cp:revision>8</cp:revision>
  <dcterms:created xsi:type="dcterms:W3CDTF">2006-08-16T00:00:00Z</dcterms:created>
  <dcterms:modified xsi:type="dcterms:W3CDTF">2020-06-17T02:58:55Z</dcterms:modified>
  <dc:identifier>DAD_YfbVbAM</dc:identifier>
</cp:coreProperties>
</file>