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oper Hewitt Bold" panose="020B0604020202020204" charset="0"/>
      <p:regular r:id="rId23"/>
    </p:embeddedFont>
    <p:embeddedFont>
      <p:font typeface="Montserrat" panose="020B0604020202020204" charset="0"/>
      <p:regular r:id="rId24"/>
    </p:embeddedFont>
    <p:embeddedFont>
      <p:font typeface="Montserrat Bold" panose="020B0604020202020204" charset="0"/>
      <p:regular r:id="rId25"/>
    </p:embeddedFont>
    <p:embeddedFont>
      <p:font typeface="Montserrat Classic" panose="020B0604020202020204" charset="0"/>
      <p:regular r:id="rId26"/>
    </p:embeddedFont>
    <p:embeddedFont>
      <p:font typeface="Montserrat Classic Bold" panose="020B0604020202020204" charset="0"/>
      <p:regular r:id="rId27"/>
    </p:embeddedFont>
    <p:embeddedFont>
      <p:font typeface="Raleway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2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92" y="-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www.nwbc.gov/wp-content/uploads/2020/06/08104535/FY-2020-NWBC-Policy-Priorities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census.gov/cedsci/table?q=AB17%2a&amp;hidePreview=false&amp;tid=ABSCS2017.AB1700CSA01&amp;vintage=201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-6273653" y="-1764855"/>
            <a:ext cx="18941090" cy="9330141"/>
          </a:xfrm>
          <a:prstGeom prst="rect">
            <a:avLst/>
          </a:prstGeom>
          <a:solidFill>
            <a:srgbClr val="2A2976"/>
          </a:solidFill>
        </p:spPr>
      </p:sp>
      <p:sp>
        <p:nvSpPr>
          <p:cNvPr id="3" name="AutoShape 3"/>
          <p:cNvSpPr/>
          <p:nvPr/>
        </p:nvSpPr>
        <p:spPr>
          <a:xfrm>
            <a:off x="1028700" y="2900215"/>
            <a:ext cx="6547700" cy="111275"/>
          </a:xfrm>
          <a:prstGeom prst="rect">
            <a:avLst/>
          </a:prstGeom>
          <a:solidFill>
            <a:srgbClr val="F83191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85909" y="2701142"/>
            <a:ext cx="6373391" cy="57758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972172" y="8786001"/>
            <a:ext cx="9287128" cy="47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4"/>
              </a:lnSpc>
            </a:pPr>
            <a:r>
              <a:rPr lang="en-US" sz="2796" spc="164">
                <a:solidFill>
                  <a:srgbClr val="F83191"/>
                </a:solidFill>
                <a:latin typeface="Montserrat Bold"/>
              </a:rPr>
              <a:t>#NWBC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42975"/>
            <a:ext cx="7557159" cy="1222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5"/>
              </a:lnSpc>
            </a:pPr>
            <a:r>
              <a:rPr lang="en-US" sz="4268" spc="213">
                <a:solidFill>
                  <a:srgbClr val="FBFBF5"/>
                </a:solidFill>
                <a:latin typeface="Montserrat Classic Bold"/>
              </a:rPr>
              <a:t>NWBC PUBLIC MEETING</a:t>
            </a:r>
          </a:p>
          <a:p>
            <a:pPr algn="l">
              <a:lnSpc>
                <a:spcPts val="3920"/>
              </a:lnSpc>
            </a:pPr>
            <a:r>
              <a:rPr lang="en-US" sz="2800" spc="140">
                <a:solidFill>
                  <a:srgbClr val="FBFBF5"/>
                </a:solidFill>
                <a:latin typeface="Montserrat Classic Bold"/>
              </a:rPr>
              <a:t>June 9, 2020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59595D"/>
          </a:solidFill>
        </p:spPr>
      </p:sp>
      <p:grpSp>
        <p:nvGrpSpPr>
          <p:cNvPr id="3" name="Group 3"/>
          <p:cNvGrpSpPr/>
          <p:nvPr/>
        </p:nvGrpSpPr>
        <p:grpSpPr>
          <a:xfrm rot="-10800000">
            <a:off x="-367306" y="-1880566"/>
            <a:ext cx="19022613" cy="7891073"/>
            <a:chOff x="0" y="0"/>
            <a:chExt cx="3130550" cy="12986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1298633"/>
            </a:xfrm>
            <a:custGeom>
              <a:avLst/>
              <a:gdLst/>
              <a:ahLst/>
              <a:cxnLst/>
              <a:rect l="l" t="t" r="r" b="b"/>
              <a:pathLst>
                <a:path w="3130550" h="1298633">
                  <a:moveTo>
                    <a:pt x="0" y="552450"/>
                  </a:moveTo>
                  <a:lnTo>
                    <a:pt x="0" y="1298633"/>
                  </a:lnTo>
                  <a:lnTo>
                    <a:pt x="3130550" y="1298633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2A2976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741244" y="1222670"/>
            <a:ext cx="5577214" cy="5555428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1880" t="1917" r="1977" b="183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554589" y="6854298"/>
            <a:ext cx="7950526" cy="77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5600">
                <a:solidFill>
                  <a:srgbClr val="59595D"/>
                </a:solidFill>
                <a:latin typeface="Montserrat Classic Bold"/>
              </a:rPr>
              <a:t>MONICA STYNCHULA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48987" y="979052"/>
            <a:ext cx="1376590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8000">
                <a:solidFill>
                  <a:srgbClr val="FFFFFE"/>
                </a:solidFill>
                <a:latin typeface="Montserrat Classic Bold"/>
              </a:rPr>
              <a:t>WOMEN IN STEM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71150" y="7842105"/>
            <a:ext cx="5917402" cy="110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ntserrat"/>
              </a:rPr>
              <a:t>Chair, Women In STEM Subcommittee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3964178"/>
            <a:ext cx="3676671" cy="3662310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351" t="-15393" r="-448" b="-2917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305664" y="3964178"/>
            <a:ext cx="3676671" cy="3662310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927" t="-1442" r="-2404" b="-3224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582629" y="3964178"/>
            <a:ext cx="3676671" cy="3662310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2532" t="-8871" r="-2460" b="-3467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3371" y="-746673"/>
            <a:ext cx="11301259" cy="565062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81248" y="8094654"/>
            <a:ext cx="4371575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A2976"/>
                </a:solidFill>
                <a:latin typeface="Montserrat Classic Bold"/>
              </a:rPr>
              <a:t>Marsha Firestone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35881" y="8094654"/>
            <a:ext cx="2616238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A2976"/>
                </a:solidFill>
                <a:latin typeface="Montserrat Classic Bold"/>
              </a:rPr>
              <a:t>Sandra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A2976"/>
                </a:solidFill>
                <a:latin typeface="Montserrat Classic Bold"/>
              </a:rPr>
              <a:t>Robert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007049" y="7970829"/>
            <a:ext cx="2827831" cy="157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A2976"/>
                </a:solidFill>
                <a:latin typeface="Cooper Hewitt Bold"/>
              </a:rPr>
              <a:t>Susan Duffy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59595D"/>
          </a:solidFill>
        </p:spPr>
      </p:sp>
      <p:grpSp>
        <p:nvGrpSpPr>
          <p:cNvPr id="3" name="Group 3"/>
          <p:cNvGrpSpPr/>
          <p:nvPr/>
        </p:nvGrpSpPr>
        <p:grpSpPr>
          <a:xfrm rot="-10800000">
            <a:off x="-367306" y="-1880566"/>
            <a:ext cx="19022613" cy="7891073"/>
            <a:chOff x="0" y="0"/>
            <a:chExt cx="3130550" cy="12986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1298633"/>
            </a:xfrm>
            <a:custGeom>
              <a:avLst/>
              <a:gdLst/>
              <a:ahLst/>
              <a:cxnLst/>
              <a:rect l="l" t="t" r="r" b="b"/>
              <a:pathLst>
                <a:path w="3130550" h="1298633">
                  <a:moveTo>
                    <a:pt x="0" y="552450"/>
                  </a:moveTo>
                  <a:lnTo>
                    <a:pt x="0" y="1298633"/>
                  </a:lnTo>
                  <a:lnTo>
                    <a:pt x="3130550" y="1298633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2A297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296400" y="4533900"/>
            <a:ext cx="7950526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lvl="0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SBIR, Phase I proposals submitted to the 11 participating agencies between 2013 and 2018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 of a total of 111,387 that were submitted, only 16,933 were submitted by WOSBs. That translates to 15.2%.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lvl="0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STTR, Phase I proposals submitted between those same years: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total of 16,258 were submitted, with 2,137 of those being submitted by WOSBs—essentially 13.14% of the total number of proposals submitted.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Release Date: Expected July 2020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114800" y="503740"/>
            <a:ext cx="1376590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8000" dirty="0">
                <a:solidFill>
                  <a:srgbClr val="FFFFFE"/>
                </a:solidFill>
                <a:latin typeface="Montserrat Classic Bold"/>
              </a:rPr>
              <a:t>WOMEN IN STEM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84ED80-58E5-464E-9A41-21ECECAF066E}"/>
              </a:ext>
            </a:extLst>
          </p:cNvPr>
          <p:cNvSpPr/>
          <p:nvPr/>
        </p:nvSpPr>
        <p:spPr>
          <a:xfrm>
            <a:off x="9296400" y="1695638"/>
            <a:ext cx="8790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Study on ‘Women’s Participation in the SBIR/STTR’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3" name="Picture 12" descr="A close up of a card&#10;&#10;Description automatically generated">
            <a:extLst>
              <a:ext uri="{FF2B5EF4-FFF2-40B4-BE49-F238E27FC236}">
                <a16:creationId xmlns:a16="http://schemas.microsoft.com/office/drawing/2014/main" id="{0A92DB13-7635-4131-B602-AE7C803C7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14" y="2381250"/>
            <a:ext cx="7366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35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59595D"/>
          </a:solidFill>
        </p:spPr>
      </p:sp>
      <p:grpSp>
        <p:nvGrpSpPr>
          <p:cNvPr id="3" name="Group 3"/>
          <p:cNvGrpSpPr/>
          <p:nvPr/>
        </p:nvGrpSpPr>
        <p:grpSpPr>
          <a:xfrm rot="-10800000">
            <a:off x="-367306" y="-1880566"/>
            <a:ext cx="19022613" cy="7891073"/>
            <a:chOff x="0" y="0"/>
            <a:chExt cx="3130550" cy="12986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1298633"/>
            </a:xfrm>
            <a:custGeom>
              <a:avLst/>
              <a:gdLst/>
              <a:ahLst/>
              <a:cxnLst/>
              <a:rect l="l" t="t" r="r" b="b"/>
              <a:pathLst>
                <a:path w="3130550" h="1298633">
                  <a:moveTo>
                    <a:pt x="0" y="552450"/>
                  </a:moveTo>
                  <a:lnTo>
                    <a:pt x="0" y="1298633"/>
                  </a:lnTo>
                  <a:lnTo>
                    <a:pt x="3130550" y="1298633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2A2976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741244" y="1222670"/>
            <a:ext cx="5577214" cy="5555428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013" t="-21254" r="2110" b="-2134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554589" y="6854298"/>
            <a:ext cx="7950526" cy="77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5600">
                <a:solidFill>
                  <a:srgbClr val="59595D"/>
                </a:solidFill>
                <a:latin typeface="Montserrat Classic Bold"/>
              </a:rPr>
              <a:t>NICOLE COBER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48987" y="979052"/>
            <a:ext cx="1376590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8000">
                <a:solidFill>
                  <a:srgbClr val="FFFFFE"/>
                </a:solidFill>
                <a:latin typeface="Montserrat Classic Bold"/>
              </a:rPr>
              <a:t>COMMUNICATIONS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71150" y="7842105"/>
            <a:ext cx="5917402" cy="110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ntserrat"/>
              </a:rPr>
              <a:t>Chair, Communications Subcommittee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340908" y="3994523"/>
            <a:ext cx="3676671" cy="3662310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013" t="-22145" r="2110" b="-2223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617872" y="3994523"/>
            <a:ext cx="3676671" cy="3662310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013" t="-21995" r="2110" b="-2208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93371" y="-746673"/>
            <a:ext cx="11301259" cy="565062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993456" y="8124999"/>
            <a:ext cx="4371575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A2976"/>
                </a:solidFill>
                <a:latin typeface="Montserrat Classic Bold"/>
              </a:rPr>
              <a:t>Shelonda Stokes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48089" y="8124999"/>
            <a:ext cx="2950034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A2976"/>
                </a:solidFill>
                <a:latin typeface="Montserrat Classic Bold"/>
              </a:rPr>
              <a:t>Marygrace Sexton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700000">
            <a:off x="7380947" y="-2024755"/>
            <a:ext cx="16230600" cy="8392397"/>
          </a:xfrm>
          <a:prstGeom prst="rect">
            <a:avLst/>
          </a:prstGeom>
          <a:solidFill>
            <a:srgbClr val="2A2976"/>
          </a:solidFill>
        </p:spPr>
      </p:sp>
      <p:sp>
        <p:nvSpPr>
          <p:cNvPr id="3" name="AutoShape 3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F83191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9944" y="1075434"/>
            <a:ext cx="10487370" cy="743729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183839" y="1170684"/>
            <a:ext cx="4075461" cy="100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60"/>
              </a:lnSpc>
            </a:pPr>
            <a:r>
              <a:rPr lang="en-US" sz="7200">
                <a:solidFill>
                  <a:srgbClr val="FBFBF5"/>
                </a:solidFill>
                <a:latin typeface="Montserrat Classic"/>
              </a:rPr>
              <a:t>#NWBC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7899" y="-380817"/>
            <a:ext cx="18915899" cy="9837006"/>
            <a:chOff x="0" y="0"/>
            <a:chExt cx="25221199" cy="1311600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26152" b="30027"/>
            <a:stretch>
              <a:fillRect/>
            </a:stretch>
          </p:blipFill>
          <p:spPr>
            <a:xfrm>
              <a:off x="0" y="0"/>
              <a:ext cx="25221199" cy="640560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b="56595"/>
            <a:stretch>
              <a:fillRect/>
            </a:stretch>
          </p:blipFill>
          <p:spPr>
            <a:xfrm>
              <a:off x="0" y="6710404"/>
              <a:ext cx="12458199" cy="640560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l="23127" t="15920" r="12085" b="39665"/>
            <a:stretch>
              <a:fillRect/>
            </a:stretch>
          </p:blipFill>
          <p:spPr>
            <a:xfrm>
              <a:off x="12762999" y="6710404"/>
              <a:ext cx="12458199" cy="6405604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F83191"/>
          </a:solidFill>
        </p:spPr>
      </p:sp>
      <p:sp>
        <p:nvSpPr>
          <p:cNvPr id="7" name="AutoShape 7"/>
          <p:cNvSpPr/>
          <p:nvPr/>
        </p:nvSpPr>
        <p:spPr>
          <a:xfrm>
            <a:off x="4203700" y="2616200"/>
            <a:ext cx="9880600" cy="4495800"/>
          </a:xfrm>
          <a:prstGeom prst="rect">
            <a:avLst/>
          </a:prstGeom>
          <a:solidFill>
            <a:srgbClr val="2A2976"/>
          </a:solidFill>
        </p:spPr>
      </p:sp>
      <p:sp>
        <p:nvSpPr>
          <p:cNvPr id="8" name="TextBox 8"/>
          <p:cNvSpPr txBox="1"/>
          <p:nvPr/>
        </p:nvSpPr>
        <p:spPr>
          <a:xfrm>
            <a:off x="6185299" y="5007326"/>
            <a:ext cx="5917402" cy="42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4880458" y="4277883"/>
            <a:ext cx="8527083" cy="151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5600">
                <a:solidFill>
                  <a:srgbClr val="FBFBF5"/>
                </a:solidFill>
                <a:latin typeface="Montserrat Classic Bold"/>
              </a:rPr>
              <a:t>PUBLIC </a:t>
            </a:r>
          </a:p>
          <a:p>
            <a:pPr algn="ctr">
              <a:lnSpc>
                <a:spcPts val="5880"/>
              </a:lnSpc>
            </a:pPr>
            <a:r>
              <a:rPr lang="en-US" sz="5600">
                <a:solidFill>
                  <a:srgbClr val="FBFBF5"/>
                </a:solidFill>
                <a:latin typeface="Montserrat Classic Bold"/>
              </a:rPr>
              <a:t>STATEMENTS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700000">
            <a:off x="7380947" y="-2024755"/>
            <a:ext cx="16230600" cy="8392397"/>
          </a:xfrm>
          <a:prstGeom prst="rect">
            <a:avLst/>
          </a:prstGeom>
          <a:solidFill>
            <a:srgbClr val="2A2976"/>
          </a:solidFill>
        </p:spPr>
      </p:sp>
      <p:grpSp>
        <p:nvGrpSpPr>
          <p:cNvPr id="3" name="Group 3"/>
          <p:cNvGrpSpPr/>
          <p:nvPr/>
        </p:nvGrpSpPr>
        <p:grpSpPr>
          <a:xfrm>
            <a:off x="-289888" y="9267594"/>
            <a:ext cx="18794522" cy="1215110"/>
            <a:chOff x="0" y="0"/>
            <a:chExt cx="25059362" cy="1620146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059362" cy="1620146"/>
            </a:xfrm>
            <a:prstGeom prst="rect">
              <a:avLst/>
            </a:prstGeom>
            <a:solidFill>
              <a:srgbClr val="F8319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50083" y="362939"/>
              <a:ext cx="23256869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800">
                  <a:solidFill>
                    <a:srgbClr val="FBFBF5"/>
                  </a:solidFill>
                  <a:latin typeface="Raleway"/>
                </a:rPr>
                <a:t>Twitter: @NWBC   |  Facebook: @NWBCgov   |  LinkedIn: National Women's Business Council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702" r="702"/>
          <a:stretch>
            <a:fillRect/>
          </a:stretch>
        </p:blipFill>
        <p:spPr>
          <a:xfrm>
            <a:off x="7683050" y="1028700"/>
            <a:ext cx="9576250" cy="647520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3281673"/>
            <a:ext cx="7619202" cy="2931538"/>
            <a:chOff x="0" y="0"/>
            <a:chExt cx="10158936" cy="3908718"/>
          </a:xfrm>
        </p:grpSpPr>
        <p:sp>
          <p:nvSpPr>
            <p:cNvPr id="8" name="TextBox 8"/>
            <p:cNvSpPr txBox="1"/>
            <p:nvPr/>
          </p:nvSpPr>
          <p:spPr>
            <a:xfrm>
              <a:off x="0" y="47625"/>
              <a:ext cx="10158936" cy="3103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49"/>
                </a:lnSpc>
              </a:pPr>
              <a:r>
                <a:rPr lang="en-US" sz="5600" spc="123">
                  <a:solidFill>
                    <a:srgbClr val="59595D"/>
                  </a:solidFill>
                  <a:latin typeface="Montserrat Classic Bold"/>
                </a:rPr>
                <a:t>THANK YOU </a:t>
              </a:r>
            </a:p>
            <a:p>
              <a:pPr>
                <a:lnSpc>
                  <a:spcPts val="6049"/>
                </a:lnSpc>
              </a:pPr>
              <a:r>
                <a:rPr lang="en-US" sz="5600" spc="123">
                  <a:solidFill>
                    <a:srgbClr val="59595D"/>
                  </a:solidFill>
                  <a:latin typeface="Montserrat Classic Bold"/>
                </a:rPr>
                <a:t>FOR JOINING </a:t>
              </a:r>
            </a:p>
            <a:p>
              <a:pPr algn="l">
                <a:lnSpc>
                  <a:spcPts val="6049"/>
                </a:lnSpc>
              </a:pPr>
              <a:r>
                <a:rPr lang="en-US" sz="5600" spc="123">
                  <a:solidFill>
                    <a:srgbClr val="59595D"/>
                  </a:solidFill>
                  <a:latin typeface="Montserrat Classic Bold"/>
                </a:rPr>
                <a:t>US!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867" y="3206408"/>
              <a:ext cx="10125069" cy="702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en-US" sz="3200">
                  <a:solidFill>
                    <a:srgbClr val="2A2976"/>
                  </a:solidFill>
                  <a:latin typeface="Montserrat"/>
                </a:rPr>
                <a:t>#NWBC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700000">
            <a:off x="7380947" y="-2024755"/>
            <a:ext cx="16230600" cy="8392397"/>
          </a:xfrm>
          <a:prstGeom prst="rect">
            <a:avLst/>
          </a:prstGeom>
          <a:solidFill>
            <a:srgbClr val="2A2976"/>
          </a:solidFill>
        </p:spPr>
      </p:sp>
      <p:sp>
        <p:nvSpPr>
          <p:cNvPr id="3" name="AutoShape 3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F83191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3761511"/>
            <a:ext cx="8984733" cy="905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6"/>
              </a:lnSpc>
            </a:pPr>
            <a:r>
              <a:rPr lang="en-US" sz="6400" spc="140">
                <a:solidFill>
                  <a:srgbClr val="2A2976"/>
                </a:solidFill>
                <a:latin typeface="Montserrat Classic Bold"/>
              </a:rPr>
              <a:t>OPENING REMARKS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89747" y="1028700"/>
            <a:ext cx="4806500" cy="771096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54100" y="4627617"/>
            <a:ext cx="7593802" cy="110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59595D"/>
                </a:solidFill>
                <a:latin typeface="Montserrat Bold"/>
              </a:rPr>
              <a:t>NWBC Executive Director 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59595D"/>
                </a:solidFill>
                <a:latin typeface="Montserrat Bold"/>
              </a:rPr>
              <a:t>Nina Roque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-5282272" y="-1468422"/>
            <a:ext cx="15991076" cy="8186869"/>
          </a:xfrm>
          <a:prstGeom prst="rect">
            <a:avLst/>
          </a:prstGeom>
          <a:solidFill>
            <a:srgbClr val="2A2976"/>
          </a:solidFill>
        </p:spPr>
      </p:sp>
      <p:sp>
        <p:nvSpPr>
          <p:cNvPr id="3" name="AutoShape 3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59595D"/>
          </a:solidFill>
        </p:spPr>
      </p:sp>
      <p:sp>
        <p:nvSpPr>
          <p:cNvPr id="4" name="AutoShape 4"/>
          <p:cNvSpPr/>
          <p:nvPr/>
        </p:nvSpPr>
        <p:spPr>
          <a:xfrm>
            <a:off x="16318045" y="2876505"/>
            <a:ext cx="941255" cy="150631"/>
          </a:xfrm>
          <a:prstGeom prst="rect">
            <a:avLst/>
          </a:prstGeom>
          <a:solidFill>
            <a:srgbClr val="59595D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3136" t="8276" b="21597"/>
          <a:stretch>
            <a:fillRect/>
          </a:stretch>
        </p:blipFill>
        <p:spPr>
          <a:xfrm>
            <a:off x="2713266" y="1028700"/>
            <a:ext cx="6232966" cy="741263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1341898" y="1028700"/>
            <a:ext cx="5917402" cy="1601402"/>
            <a:chOff x="0" y="0"/>
            <a:chExt cx="7889869" cy="2135203"/>
          </a:xfrm>
        </p:grpSpPr>
        <p:sp>
          <p:nvSpPr>
            <p:cNvPr id="7" name="TextBox 7"/>
            <p:cNvSpPr txBox="1"/>
            <p:nvPr/>
          </p:nvSpPr>
          <p:spPr>
            <a:xfrm>
              <a:off x="0" y="47625"/>
              <a:ext cx="7889869" cy="1071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049"/>
                </a:lnSpc>
              </a:pPr>
              <a:r>
                <a:rPr lang="en-US" sz="5600" spc="123">
                  <a:solidFill>
                    <a:srgbClr val="2A2976"/>
                  </a:solidFill>
                  <a:latin typeface="Montserrat Classic Bold"/>
                </a:rPr>
                <a:t>NWBC CHAIR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340607"/>
              <a:ext cx="7889869" cy="794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10"/>
                </a:lnSpc>
              </a:pPr>
              <a:r>
                <a:rPr lang="en-US" sz="4200">
                  <a:solidFill>
                    <a:srgbClr val="F83191"/>
                  </a:solidFill>
                  <a:latin typeface="Montserrat Bold"/>
                </a:rPr>
                <a:t>LIZ SARA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367306" y="-1880566"/>
            <a:ext cx="19022613" cy="8288743"/>
            <a:chOff x="0" y="0"/>
            <a:chExt cx="3130550" cy="136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1364078"/>
            </a:xfrm>
            <a:custGeom>
              <a:avLst/>
              <a:gdLst/>
              <a:ahLst/>
              <a:cxnLst/>
              <a:rect l="l" t="t" r="r" b="b"/>
              <a:pathLst>
                <a:path w="3130550" h="1364078">
                  <a:moveTo>
                    <a:pt x="0" y="552450"/>
                  </a:moveTo>
                  <a:lnTo>
                    <a:pt x="0" y="1364078"/>
                  </a:lnTo>
                  <a:lnTo>
                    <a:pt x="3130550" y="1364078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59595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409825" y="3364693"/>
            <a:ext cx="2762250" cy="27622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A297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762875" y="3364693"/>
            <a:ext cx="2762250" cy="27622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A297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115925" y="3364693"/>
            <a:ext cx="2762250" cy="276225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A297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-289888" y="9267594"/>
            <a:ext cx="18794522" cy="1215110"/>
            <a:chOff x="0" y="0"/>
            <a:chExt cx="25059362" cy="1620146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25059362" cy="1620146"/>
            </a:xfrm>
            <a:prstGeom prst="rect">
              <a:avLst/>
            </a:prstGeom>
            <a:solidFill>
              <a:srgbClr val="F8319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950083" y="372464"/>
              <a:ext cx="23256869" cy="592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800" u="sng" dirty="0">
                  <a:solidFill>
                    <a:srgbClr val="FBFBF5"/>
                  </a:solidFill>
                  <a:latin typeface="Montserrat Classic"/>
                  <a:hlinkClick r:id="rId3"/>
                </a:rPr>
                <a:t>Click HERE to View Document</a:t>
              </a:r>
              <a:endParaRPr lang="en-US" sz="2800" u="sng" dirty="0">
                <a:solidFill>
                  <a:srgbClr val="FBFBF5"/>
                </a:solidFill>
                <a:latin typeface="Montserrat Classic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69137" y="3524005"/>
            <a:ext cx="2443626" cy="24436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92713" y="3594531"/>
            <a:ext cx="2302574" cy="23025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413388" y="3662156"/>
            <a:ext cx="2167325" cy="216732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705499" y="1412419"/>
            <a:ext cx="12877002" cy="68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8"/>
              </a:lnSpc>
            </a:pPr>
            <a:r>
              <a:rPr lang="en-US" sz="4800">
                <a:solidFill>
                  <a:srgbClr val="FBFBF5"/>
                </a:solidFill>
                <a:latin typeface="Montserrat Classic Bold"/>
              </a:rPr>
              <a:t>FY20 Policy Priorities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930799" y="6738620"/>
            <a:ext cx="3720302" cy="1441142"/>
            <a:chOff x="0" y="0"/>
            <a:chExt cx="4960402" cy="192152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57150"/>
              <a:ext cx="4960402" cy="1455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83191"/>
                  </a:solidFill>
                  <a:latin typeface="Montserrat"/>
                </a:rPr>
                <a:t>Access to Capital &amp; Opportunity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444425"/>
              <a:ext cx="4960402" cy="477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83849" y="6738620"/>
            <a:ext cx="3720302" cy="1441142"/>
            <a:chOff x="0" y="0"/>
            <a:chExt cx="4960402" cy="192152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57150"/>
              <a:ext cx="4960402" cy="1455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83191"/>
                  </a:solidFill>
                  <a:latin typeface="Montserrat"/>
                </a:rPr>
                <a:t>Rural Women's Entrepreneurship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444425"/>
              <a:ext cx="4960402" cy="477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636899" y="6738620"/>
            <a:ext cx="3720302" cy="1441141"/>
            <a:chOff x="0" y="0"/>
            <a:chExt cx="4960402" cy="1921522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57150"/>
              <a:ext cx="4960402" cy="1455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83191"/>
                  </a:solidFill>
                  <a:latin typeface="Montserrat"/>
                </a:rPr>
                <a:t>Women in </a:t>
              </a:r>
            </a:p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83191"/>
                  </a:solidFill>
                  <a:latin typeface="Montserrat"/>
                </a:rPr>
                <a:t>S.T.E.M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444425"/>
              <a:ext cx="4960402" cy="477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700000">
            <a:off x="7987849" y="-2146418"/>
            <a:ext cx="16230600" cy="8392397"/>
          </a:xfrm>
          <a:prstGeom prst="rect">
            <a:avLst/>
          </a:prstGeom>
          <a:solidFill>
            <a:srgbClr val="2A2976"/>
          </a:solidFill>
        </p:spPr>
      </p:sp>
      <p:sp>
        <p:nvSpPr>
          <p:cNvPr id="3" name="AutoShape 3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F83191"/>
          </a:solidFill>
        </p:spPr>
      </p:sp>
      <p:sp>
        <p:nvSpPr>
          <p:cNvPr id="4" name="TextBox 4"/>
          <p:cNvSpPr txBox="1"/>
          <p:nvPr/>
        </p:nvSpPr>
        <p:spPr>
          <a:xfrm>
            <a:off x="13183839" y="1170684"/>
            <a:ext cx="4075461" cy="100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60"/>
              </a:lnSpc>
            </a:pPr>
            <a:r>
              <a:rPr lang="en-US" sz="7200">
                <a:solidFill>
                  <a:srgbClr val="FBFBF5"/>
                </a:solidFill>
                <a:latin typeface="Montserrat Classic"/>
              </a:rPr>
              <a:t>#NWBC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354123"/>
            <a:ext cx="9765448" cy="490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59595D"/>
                </a:solidFill>
                <a:latin typeface="Montserrat Classic"/>
              </a:rPr>
              <a:t>Estimates show that in 2017 </a:t>
            </a:r>
            <a:r>
              <a:rPr lang="en-US" sz="2800">
                <a:solidFill>
                  <a:srgbClr val="F83191"/>
                </a:solidFill>
                <a:latin typeface="Montserrat Classic"/>
              </a:rPr>
              <a:t>1.1 million </a:t>
            </a:r>
            <a:r>
              <a:rPr lang="en-US" sz="2800">
                <a:solidFill>
                  <a:srgbClr val="59595D"/>
                </a:solidFill>
                <a:latin typeface="Montserrat Classic"/>
              </a:rPr>
              <a:t>employer firms were owned by women. </a:t>
            </a:r>
          </a:p>
          <a:p>
            <a:pPr>
              <a:lnSpc>
                <a:spcPts val="3920"/>
              </a:lnSpc>
            </a:pPr>
            <a:endParaRPr lang="en-US" sz="2800">
              <a:solidFill>
                <a:srgbClr val="59595D"/>
              </a:solidFill>
              <a:latin typeface="Montserrat Classic"/>
            </a:endParaRPr>
          </a:p>
          <a:p>
            <a:pPr>
              <a:lnSpc>
                <a:spcPts val="3920"/>
              </a:lnSpc>
            </a:pPr>
            <a:r>
              <a:rPr lang="en-US" sz="2800">
                <a:solidFill>
                  <a:srgbClr val="59595D"/>
                </a:solidFill>
                <a:latin typeface="Montserrat Classic"/>
              </a:rPr>
              <a:t>The sectors with the most women-owned businesses included the </a:t>
            </a:r>
          </a:p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59595D"/>
                </a:solidFill>
                <a:latin typeface="Montserrat Classic"/>
              </a:rPr>
              <a:t>health care and social assistance industry with 16.9 (192,159), </a:t>
            </a:r>
          </a:p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59595D"/>
                </a:solidFill>
                <a:latin typeface="Montserrat Classic"/>
              </a:rPr>
              <a:t>professional, scientific, and technical services with 16.4% (185,649), </a:t>
            </a:r>
          </a:p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59595D"/>
                </a:solidFill>
                <a:latin typeface="Montserrat Classic"/>
              </a:rPr>
              <a:t>and the retail trade industry with 11.7% (132,894).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076325"/>
            <a:ext cx="8115300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3600" u="sng" dirty="0">
                <a:solidFill>
                  <a:srgbClr val="2A2976"/>
                </a:solidFill>
                <a:latin typeface="Montserrat Classic Bold"/>
                <a:hlinkClick r:id="rId3"/>
              </a:rPr>
              <a:t>2018 ANNUAL BUSINESS SURVEY </a:t>
            </a:r>
          </a:p>
          <a:p>
            <a:pPr algn="just">
              <a:lnSpc>
                <a:spcPts val="3780"/>
              </a:lnSpc>
            </a:pPr>
            <a:r>
              <a:rPr lang="en-US" sz="3600" u="sng" dirty="0">
                <a:solidFill>
                  <a:srgbClr val="2A2976"/>
                </a:solidFill>
                <a:latin typeface="Montserrat Classic Bold"/>
                <a:hlinkClick r:id="rId3"/>
              </a:rPr>
              <a:t>(ABS)</a:t>
            </a:r>
            <a:endParaRPr lang="en-US" sz="3600" u="sng" dirty="0">
              <a:solidFill>
                <a:srgbClr val="2A2976"/>
              </a:solidFill>
              <a:latin typeface="Montserrat Classic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59595D"/>
          </a:solidFill>
        </p:spPr>
      </p:sp>
      <p:grpSp>
        <p:nvGrpSpPr>
          <p:cNvPr id="3" name="Group 3"/>
          <p:cNvGrpSpPr/>
          <p:nvPr/>
        </p:nvGrpSpPr>
        <p:grpSpPr>
          <a:xfrm rot="-10800000">
            <a:off x="-367306" y="-1880566"/>
            <a:ext cx="19022613" cy="7891073"/>
            <a:chOff x="0" y="0"/>
            <a:chExt cx="3130550" cy="12986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1298633"/>
            </a:xfrm>
            <a:custGeom>
              <a:avLst/>
              <a:gdLst/>
              <a:ahLst/>
              <a:cxnLst/>
              <a:rect l="l" t="t" r="r" b="b"/>
              <a:pathLst>
                <a:path w="3130550" h="1298633">
                  <a:moveTo>
                    <a:pt x="0" y="552450"/>
                  </a:moveTo>
                  <a:lnTo>
                    <a:pt x="0" y="1298633"/>
                  </a:lnTo>
                  <a:lnTo>
                    <a:pt x="3130550" y="1298633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2A2976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232232" y="3204067"/>
            <a:ext cx="3588047" cy="3574032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013" t="-22055" r="2110" b="-2214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32667" y="6971929"/>
            <a:ext cx="6587178" cy="64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1"/>
              </a:lnSpc>
            </a:pPr>
            <a:r>
              <a:rPr lang="en-US" sz="4639">
                <a:solidFill>
                  <a:srgbClr val="59595D"/>
                </a:solidFill>
                <a:latin typeface="Montserrat Classic Bold"/>
              </a:rPr>
              <a:t>PAM PRINCE-EASON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48987" y="445652"/>
            <a:ext cx="13765907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8000">
                <a:solidFill>
                  <a:srgbClr val="FFFFFE"/>
                </a:solidFill>
                <a:latin typeface="Montserrat Classic Bold"/>
              </a:rPr>
              <a:t>ACCESS TO CAPITAL</a:t>
            </a:r>
          </a:p>
          <a:p>
            <a:pPr algn="r">
              <a:lnSpc>
                <a:spcPts val="8400"/>
              </a:lnSpc>
            </a:pPr>
            <a:r>
              <a:rPr lang="en-US" sz="8000">
                <a:solidFill>
                  <a:srgbClr val="FFFFFE"/>
                </a:solidFill>
                <a:latin typeface="Montserrat Classic Bold"/>
              </a:rPr>
              <a:t>&amp; OPPORTUNITY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74910" y="7786532"/>
            <a:ext cx="4902692" cy="92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651">
                <a:solidFill>
                  <a:srgbClr val="000000"/>
                </a:solidFill>
                <a:latin typeface="Montserrat"/>
              </a:rPr>
              <a:t>Co-Chair, Access to Capital &amp; Opportunity Subcommittee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064368" y="3115789"/>
            <a:ext cx="3676671" cy="3662310"/>
            <a:chOff x="0" y="0"/>
            <a:chExt cx="6502400" cy="6477000"/>
          </a:xfrm>
        </p:grpSpPr>
        <p:sp>
          <p:nvSpPr>
            <p:cNvPr id="12" name="Freeform 1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700" t="-1811" r="-2841" b="-3140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8723468" y="7034357"/>
            <a:ext cx="6358471" cy="62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2"/>
              </a:lnSpc>
            </a:pPr>
            <a:r>
              <a:rPr lang="en-US" sz="4478">
                <a:solidFill>
                  <a:srgbClr val="59595D"/>
                </a:solidFill>
                <a:latin typeface="Montserrat Classic Bold"/>
              </a:rPr>
              <a:t>VANESSA DAWSON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36469" y="7826233"/>
            <a:ext cx="4732470" cy="88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2"/>
              </a:lnSpc>
            </a:pPr>
            <a:r>
              <a:rPr lang="en-US" sz="2559">
                <a:solidFill>
                  <a:srgbClr val="000000"/>
                </a:solidFill>
                <a:latin typeface="Montserrat"/>
              </a:rPr>
              <a:t>Co-Chair, Access to Capital &amp; Opportunity Subcommittee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328673" y="3537073"/>
            <a:ext cx="4296128" cy="4279347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013" t="-21254" r="2110" b="-2134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663199" y="3537073"/>
            <a:ext cx="4296128" cy="4279347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013" t="-8195" r="2110" b="-2485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93371" y="-746673"/>
            <a:ext cx="11301259" cy="565062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52968" y="8419579"/>
            <a:ext cx="4047538" cy="83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0"/>
              </a:lnSpc>
            </a:pPr>
            <a:r>
              <a:rPr lang="en-US" sz="4907">
                <a:solidFill>
                  <a:srgbClr val="2A2976"/>
                </a:solidFill>
                <a:latin typeface="Montserrat Classic Bold"/>
              </a:rPr>
              <a:t>Nicole Cober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82748" y="8419579"/>
            <a:ext cx="3340692" cy="83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0"/>
              </a:lnSpc>
            </a:pPr>
            <a:r>
              <a:rPr lang="en-US" sz="4907">
                <a:solidFill>
                  <a:srgbClr val="2A2976"/>
                </a:solidFill>
                <a:latin typeface="Montserrat Classic Bold"/>
              </a:rPr>
              <a:t>Maria Rios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9888" y="9456189"/>
            <a:ext cx="18794522" cy="1026515"/>
          </a:xfrm>
          <a:prstGeom prst="rect">
            <a:avLst/>
          </a:prstGeom>
          <a:solidFill>
            <a:srgbClr val="59595D"/>
          </a:solidFill>
        </p:spPr>
      </p:sp>
      <p:grpSp>
        <p:nvGrpSpPr>
          <p:cNvPr id="3" name="Group 3"/>
          <p:cNvGrpSpPr/>
          <p:nvPr/>
        </p:nvGrpSpPr>
        <p:grpSpPr>
          <a:xfrm rot="-10800000">
            <a:off x="-367306" y="-1880566"/>
            <a:ext cx="19022613" cy="7891073"/>
            <a:chOff x="0" y="0"/>
            <a:chExt cx="3130550" cy="12986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1298633"/>
            </a:xfrm>
            <a:custGeom>
              <a:avLst/>
              <a:gdLst/>
              <a:ahLst/>
              <a:cxnLst/>
              <a:rect l="l" t="t" r="r" b="b"/>
              <a:pathLst>
                <a:path w="3130550" h="1298633">
                  <a:moveTo>
                    <a:pt x="0" y="552450"/>
                  </a:moveTo>
                  <a:lnTo>
                    <a:pt x="0" y="1298633"/>
                  </a:lnTo>
                  <a:lnTo>
                    <a:pt x="3130550" y="1298633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2A2976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54589" y="1483877"/>
            <a:ext cx="5577214" cy="5555428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1793" t="-26982" r="-2382" b="-2809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248987" y="445652"/>
            <a:ext cx="13765907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8000">
                <a:solidFill>
                  <a:srgbClr val="FFFFFE"/>
                </a:solidFill>
                <a:latin typeface="Montserrat Classic Bold"/>
              </a:rPr>
              <a:t>RURAL WOMEN'S ENTREPRENEURSHIP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8027" y="7125825"/>
            <a:ext cx="7950526" cy="77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5600">
                <a:solidFill>
                  <a:srgbClr val="59595D"/>
                </a:solidFill>
                <a:latin typeface="Montserrat Classic Bold"/>
              </a:rPr>
              <a:t>JESSICA FLYNN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1261" y="7842105"/>
            <a:ext cx="7104058" cy="110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ntserrat"/>
              </a:rPr>
              <a:t>Chair, Rural Women's Entrepreneurship Subcommittee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22" b="8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3964178"/>
            <a:ext cx="3676671" cy="3662310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013" t="-21995" r="2110" b="-2208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305664" y="3964178"/>
            <a:ext cx="3676671" cy="3662310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359" t="-10321" r="-1176" b="-1940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582629" y="3964178"/>
            <a:ext cx="3676671" cy="3662310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852" t="-17027" r="-507" b="-3852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83191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3371" y="-746673"/>
            <a:ext cx="11301259" cy="565062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81248" y="8094654"/>
            <a:ext cx="4371575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A2976"/>
                </a:solidFill>
                <a:latin typeface="Montserrat Classic Bold"/>
              </a:rPr>
              <a:t>Barbara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A2976"/>
                </a:solidFill>
                <a:latin typeface="Montserrat Classic Bold"/>
              </a:rPr>
              <a:t>Kniff-McCulla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35881" y="8094654"/>
            <a:ext cx="2616238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A2976"/>
                </a:solidFill>
                <a:latin typeface="Montserrat Classic Bold"/>
              </a:rPr>
              <a:t>Bonnie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A2976"/>
                </a:solidFill>
                <a:latin typeface="Montserrat Classic Bold"/>
              </a:rPr>
              <a:t>Nawara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007049" y="7970829"/>
            <a:ext cx="2827831" cy="157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A2976"/>
                </a:solidFill>
                <a:latin typeface="Cooper Hewitt Bold"/>
              </a:rPr>
              <a:t>Rebecca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A2976"/>
                </a:solidFill>
                <a:latin typeface="Cooper Hewitt Bold"/>
              </a:rPr>
              <a:t>Hamilton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312</Words>
  <Application>Microsoft Office PowerPoint</Application>
  <PresentationFormat>Custom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Montserrat Classic Bold</vt:lpstr>
      <vt:lpstr>Cooper Hewitt Bold</vt:lpstr>
      <vt:lpstr>Raleway</vt:lpstr>
      <vt:lpstr>Montserrat Bold</vt:lpstr>
      <vt:lpstr>Calibri</vt:lpstr>
      <vt:lpstr>Montserrat</vt:lpstr>
      <vt:lpstr>Montserrat Classic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Blue Simple Graphic Design Portfolio Presentation</dc:title>
  <dc:creator>Wroge, Temren R.</dc:creator>
  <cp:lastModifiedBy>Wroge, Temren R.</cp:lastModifiedBy>
  <cp:revision>5</cp:revision>
  <dcterms:created xsi:type="dcterms:W3CDTF">2006-08-16T00:00:00Z</dcterms:created>
  <dcterms:modified xsi:type="dcterms:W3CDTF">2020-06-08T18:59:19Z</dcterms:modified>
  <dc:identifier>DAD-OwSdy7M</dc:identifier>
</cp:coreProperties>
</file>