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68" r:id="rId4"/>
    <p:sldId id="264" r:id="rId5"/>
    <p:sldId id="262" r:id="rId6"/>
    <p:sldId id="269" r:id="rId7"/>
    <p:sldId id="263" r:id="rId8"/>
    <p:sldId id="275" r:id="rId9"/>
    <p:sldId id="276" r:id="rId10"/>
    <p:sldId id="277" r:id="rId11"/>
    <p:sldId id="266" r:id="rId12"/>
    <p:sldId id="278" r:id="rId13"/>
    <p:sldId id="279" r:id="rId14"/>
    <p:sldId id="280" r:id="rId15"/>
    <p:sldId id="281" r:id="rId16"/>
    <p:sldId id="282" r:id="rId17"/>
    <p:sldId id="283" r:id="rId18"/>
    <p:sldId id="271" r:id="rId19"/>
    <p:sldId id="258" r:id="rId20"/>
    <p:sldId id="267" r:id="rId21"/>
    <p:sldId id="257" r:id="rId22"/>
    <p:sldId id="259" r:id="rId23"/>
    <p:sldId id="260" r:id="rId24"/>
    <p:sldId id="261" r:id="rId25"/>
    <p:sldId id="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FE73BB-FEAF-4CC9-A7AD-184A1E4E2E2C}" type="doc">
      <dgm:prSet loTypeId="urn:microsoft.com/office/officeart/2005/8/layout/l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A008CE1-6A69-48A3-A288-C2D90D748469}">
      <dgm:prSet phldrT="[Text]" custT="1"/>
      <dgm:spPr/>
      <dgm:t>
        <a:bodyPr/>
        <a:lstStyle/>
        <a:p>
          <a:r>
            <a:rPr lang="en-US" sz="2400" dirty="0">
              <a:latin typeface="Corbel" panose="020B0503020204020204" pitchFamily="34" charset="0"/>
            </a:rPr>
            <a:t>SBO employers</a:t>
          </a:r>
        </a:p>
      </dgm:t>
    </dgm:pt>
    <dgm:pt modelId="{70C19FBD-02F8-4C86-BF80-7F985FE09BC8}" type="parTrans" cxnId="{9AD2C451-9598-448C-8529-FDDA8C268F34}">
      <dgm:prSet/>
      <dgm:spPr/>
      <dgm:t>
        <a:bodyPr/>
        <a:lstStyle/>
        <a:p>
          <a:endParaRPr lang="en-US"/>
        </a:p>
      </dgm:t>
    </dgm:pt>
    <dgm:pt modelId="{F41B35DF-B3D7-4B38-B80C-D15DC31C53D5}" type="sibTrans" cxnId="{9AD2C451-9598-448C-8529-FDDA8C268F34}">
      <dgm:prSet/>
      <dgm:spPr/>
      <dgm:t>
        <a:bodyPr/>
        <a:lstStyle/>
        <a:p>
          <a:endParaRPr lang="en-US"/>
        </a:p>
      </dgm:t>
    </dgm:pt>
    <dgm:pt modelId="{E7950BAA-17F9-495E-8680-3895592D6F06}">
      <dgm:prSet phldrT="[Text]" custT="1"/>
      <dgm:spPr/>
      <dgm:t>
        <a:bodyPr/>
        <a:lstStyle/>
        <a:p>
          <a:r>
            <a:rPr lang="en-US" sz="3200" dirty="0">
              <a:latin typeface="Corbel" panose="020B0503020204020204" pitchFamily="34" charset="0"/>
            </a:rPr>
            <a:t>Annual Business Survey (ABS)</a:t>
          </a:r>
        </a:p>
        <a:p>
          <a:r>
            <a:rPr lang="en-US" sz="3200" dirty="0">
              <a:latin typeface="Corbel" panose="020B0503020204020204" pitchFamily="34" charset="0"/>
            </a:rPr>
            <a:t>Only employers</a:t>
          </a:r>
        </a:p>
      </dgm:t>
    </dgm:pt>
    <dgm:pt modelId="{C08A0021-9F6E-4A58-A3F0-1560742F6EEC}" type="parTrans" cxnId="{A3D03283-0F4D-43FF-8F16-057A598D7AA7}">
      <dgm:prSet/>
      <dgm:spPr/>
      <dgm:t>
        <a:bodyPr/>
        <a:lstStyle/>
        <a:p>
          <a:endParaRPr lang="en-US"/>
        </a:p>
      </dgm:t>
    </dgm:pt>
    <dgm:pt modelId="{D136FD65-2407-4E46-A4E1-F6F6E91A969A}" type="sibTrans" cxnId="{A3D03283-0F4D-43FF-8F16-057A598D7AA7}">
      <dgm:prSet/>
      <dgm:spPr/>
      <dgm:t>
        <a:bodyPr/>
        <a:lstStyle/>
        <a:p>
          <a:endParaRPr lang="en-US"/>
        </a:p>
      </dgm:t>
    </dgm:pt>
    <dgm:pt modelId="{33431112-27EC-4EE6-9DB4-F80E8894169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3200" dirty="0">
              <a:latin typeface="Corbel" panose="020B0503020204020204" pitchFamily="34" charset="0"/>
            </a:rPr>
            <a:t>Nonemployer Statistics by Demographics</a:t>
          </a:r>
        </a:p>
        <a:p>
          <a:pPr>
            <a:spcAft>
              <a:spcPct val="35000"/>
            </a:spcAft>
          </a:pPr>
          <a:r>
            <a:rPr lang="en-US" sz="3200" dirty="0">
              <a:latin typeface="Corbel" panose="020B0503020204020204" pitchFamily="34" charset="0"/>
            </a:rPr>
            <a:t>(NES-D)</a:t>
          </a:r>
        </a:p>
      </dgm:t>
    </dgm:pt>
    <dgm:pt modelId="{378D82C3-6C09-41DE-A8FB-1D2222D49F1B}" type="sibTrans" cxnId="{3B69B86E-2713-472F-B9D4-430988F0E85D}">
      <dgm:prSet/>
      <dgm:spPr/>
      <dgm:t>
        <a:bodyPr/>
        <a:lstStyle/>
        <a:p>
          <a:endParaRPr lang="en-US"/>
        </a:p>
      </dgm:t>
    </dgm:pt>
    <dgm:pt modelId="{F0F3ECEC-B4FA-412B-AC69-A0591F07F421}" type="parTrans" cxnId="{3B69B86E-2713-472F-B9D4-430988F0E85D}">
      <dgm:prSet/>
      <dgm:spPr/>
      <dgm:t>
        <a:bodyPr/>
        <a:lstStyle/>
        <a:p>
          <a:endParaRPr lang="en-US"/>
        </a:p>
      </dgm:t>
    </dgm:pt>
    <dgm:pt modelId="{15453E85-26CD-4AFF-A62F-30C61D6B860C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800" dirty="0">
              <a:latin typeface="Corbel" panose="020B0503020204020204" pitchFamily="34" charset="0"/>
            </a:rPr>
            <a:t>SBO nonemployers</a:t>
          </a:r>
        </a:p>
      </dgm:t>
    </dgm:pt>
    <dgm:pt modelId="{9D0586F7-E2C8-4A84-95C3-0545E25D2D21}" type="sibTrans" cxnId="{D0A9A9EF-753F-4C47-B202-5C32046E91F4}">
      <dgm:prSet/>
      <dgm:spPr/>
      <dgm:t>
        <a:bodyPr/>
        <a:lstStyle/>
        <a:p>
          <a:endParaRPr lang="en-US"/>
        </a:p>
      </dgm:t>
    </dgm:pt>
    <dgm:pt modelId="{B9A1AB12-7591-4C43-A145-9D4EFFDB0638}" type="parTrans" cxnId="{D0A9A9EF-753F-4C47-B202-5C32046E91F4}">
      <dgm:prSet/>
      <dgm:spPr/>
      <dgm:t>
        <a:bodyPr/>
        <a:lstStyle/>
        <a:p>
          <a:endParaRPr lang="en-US"/>
        </a:p>
      </dgm:t>
    </dgm:pt>
    <dgm:pt modelId="{23BE8996-F86F-4284-B10F-6CF20ADD6196}" type="pres">
      <dgm:prSet presAssocID="{53FE73BB-FEAF-4CC9-A7AD-184A1E4E2E2C}" presName="Name0" presStyleCnt="0">
        <dgm:presLayoutVars>
          <dgm:dir/>
          <dgm:animLvl val="lvl"/>
          <dgm:resizeHandles val="exact"/>
        </dgm:presLayoutVars>
      </dgm:prSet>
      <dgm:spPr/>
    </dgm:pt>
    <dgm:pt modelId="{F375BF74-7237-4689-A5D9-9131DEDD1DD8}" type="pres">
      <dgm:prSet presAssocID="{15453E85-26CD-4AFF-A62F-30C61D6B860C}" presName="vertFlow" presStyleCnt="0"/>
      <dgm:spPr/>
    </dgm:pt>
    <dgm:pt modelId="{2700D78B-DBD7-4A78-B2F8-5337DA495A00}" type="pres">
      <dgm:prSet presAssocID="{15453E85-26CD-4AFF-A62F-30C61D6B860C}" presName="header" presStyleLbl="node1" presStyleIdx="0" presStyleCnt="2" custLinFactNeighborX="-34" custLinFactNeighborY="-67641"/>
      <dgm:spPr/>
    </dgm:pt>
    <dgm:pt modelId="{F1FAA9C7-3DF7-4244-A5F5-AEDB5FC4CEA1}" type="pres">
      <dgm:prSet presAssocID="{F0F3ECEC-B4FA-412B-AC69-A0591F07F421}" presName="parTrans" presStyleLbl="sibTrans2D1" presStyleIdx="0" presStyleCnt="2"/>
      <dgm:spPr/>
    </dgm:pt>
    <dgm:pt modelId="{9B8F992F-1CD2-4B4C-9147-6B1DEA8B3A99}" type="pres">
      <dgm:prSet presAssocID="{33431112-27EC-4EE6-9DB4-F80E8894169F}" presName="child" presStyleLbl="alignAccFollowNode1" presStyleIdx="0" presStyleCnt="2" custScaleY="141092">
        <dgm:presLayoutVars>
          <dgm:chMax val="0"/>
          <dgm:bulletEnabled val="1"/>
        </dgm:presLayoutVars>
      </dgm:prSet>
      <dgm:spPr/>
    </dgm:pt>
    <dgm:pt modelId="{1ECCE0C8-F804-4E86-84C0-6D6E1EA8E4F2}" type="pres">
      <dgm:prSet presAssocID="{15453E85-26CD-4AFF-A62F-30C61D6B860C}" presName="hSp" presStyleCnt="0"/>
      <dgm:spPr/>
    </dgm:pt>
    <dgm:pt modelId="{DDFF29DB-5023-477C-A693-237A5E6FDE8B}" type="pres">
      <dgm:prSet presAssocID="{7A008CE1-6A69-48A3-A288-C2D90D748469}" presName="vertFlow" presStyleCnt="0"/>
      <dgm:spPr/>
    </dgm:pt>
    <dgm:pt modelId="{97B18F4A-F258-4DC2-8D87-6ED8F759D3C0}" type="pres">
      <dgm:prSet presAssocID="{7A008CE1-6A69-48A3-A288-C2D90D748469}" presName="header" presStyleLbl="node1" presStyleIdx="1" presStyleCnt="2" custScaleY="101452" custLinFactNeighborX="34" custLinFactNeighborY="-67641"/>
      <dgm:spPr/>
    </dgm:pt>
    <dgm:pt modelId="{8FB71AD3-45FC-45F9-8BD2-A8E9FAE2D8C0}" type="pres">
      <dgm:prSet presAssocID="{C08A0021-9F6E-4A58-A3F0-1560742F6EEC}" presName="parTrans" presStyleLbl="sibTrans2D1" presStyleIdx="1" presStyleCnt="2"/>
      <dgm:spPr/>
    </dgm:pt>
    <dgm:pt modelId="{DFEDC06C-6362-475C-9311-7824E18CA0D7}" type="pres">
      <dgm:prSet presAssocID="{E7950BAA-17F9-495E-8680-3895592D6F06}" presName="child" presStyleLbl="alignAccFollowNode1" presStyleIdx="1" presStyleCnt="2" custScaleY="141092">
        <dgm:presLayoutVars>
          <dgm:chMax val="0"/>
          <dgm:bulletEnabled val="1"/>
        </dgm:presLayoutVars>
      </dgm:prSet>
      <dgm:spPr/>
    </dgm:pt>
  </dgm:ptLst>
  <dgm:cxnLst>
    <dgm:cxn modelId="{CDA6E860-7F8E-428C-AAA2-3322F6A70B20}" type="presOf" srcId="{E7950BAA-17F9-495E-8680-3895592D6F06}" destId="{DFEDC06C-6362-475C-9311-7824E18CA0D7}" srcOrd="0" destOrd="0" presId="urn:microsoft.com/office/officeart/2005/8/layout/lProcess1"/>
    <dgm:cxn modelId="{3B69B86E-2713-472F-B9D4-430988F0E85D}" srcId="{15453E85-26CD-4AFF-A62F-30C61D6B860C}" destId="{33431112-27EC-4EE6-9DB4-F80E8894169F}" srcOrd="0" destOrd="0" parTransId="{F0F3ECEC-B4FA-412B-AC69-A0591F07F421}" sibTransId="{378D82C3-6C09-41DE-A8FB-1D2222D49F1B}"/>
    <dgm:cxn modelId="{9AD2C451-9598-448C-8529-FDDA8C268F34}" srcId="{53FE73BB-FEAF-4CC9-A7AD-184A1E4E2E2C}" destId="{7A008CE1-6A69-48A3-A288-C2D90D748469}" srcOrd="1" destOrd="0" parTransId="{70C19FBD-02F8-4C86-BF80-7F985FE09BC8}" sibTransId="{F41B35DF-B3D7-4B38-B80C-D15DC31C53D5}"/>
    <dgm:cxn modelId="{2C927757-6D63-4F36-A1AE-BB36BC98761B}" type="presOf" srcId="{7A008CE1-6A69-48A3-A288-C2D90D748469}" destId="{97B18F4A-F258-4DC2-8D87-6ED8F759D3C0}" srcOrd="0" destOrd="0" presId="urn:microsoft.com/office/officeart/2005/8/layout/lProcess1"/>
    <dgm:cxn modelId="{A3D03283-0F4D-43FF-8F16-057A598D7AA7}" srcId="{7A008CE1-6A69-48A3-A288-C2D90D748469}" destId="{E7950BAA-17F9-495E-8680-3895592D6F06}" srcOrd="0" destOrd="0" parTransId="{C08A0021-9F6E-4A58-A3F0-1560742F6EEC}" sibTransId="{D136FD65-2407-4E46-A4E1-F6F6E91A969A}"/>
    <dgm:cxn modelId="{4EA5F790-741D-494C-AFE0-E1E24483A84A}" type="presOf" srcId="{F0F3ECEC-B4FA-412B-AC69-A0591F07F421}" destId="{F1FAA9C7-3DF7-4244-A5F5-AEDB5FC4CEA1}" srcOrd="0" destOrd="0" presId="urn:microsoft.com/office/officeart/2005/8/layout/lProcess1"/>
    <dgm:cxn modelId="{AD2B7DB0-D213-4006-83C8-AB096B0EEF18}" type="presOf" srcId="{33431112-27EC-4EE6-9DB4-F80E8894169F}" destId="{9B8F992F-1CD2-4B4C-9147-6B1DEA8B3A99}" srcOrd="0" destOrd="0" presId="urn:microsoft.com/office/officeart/2005/8/layout/lProcess1"/>
    <dgm:cxn modelId="{061536C6-A793-4F8F-93D9-CEFFF1E72336}" type="presOf" srcId="{15453E85-26CD-4AFF-A62F-30C61D6B860C}" destId="{2700D78B-DBD7-4A78-B2F8-5337DA495A00}" srcOrd="0" destOrd="0" presId="urn:microsoft.com/office/officeart/2005/8/layout/lProcess1"/>
    <dgm:cxn modelId="{D0A9A9EF-753F-4C47-B202-5C32046E91F4}" srcId="{53FE73BB-FEAF-4CC9-A7AD-184A1E4E2E2C}" destId="{15453E85-26CD-4AFF-A62F-30C61D6B860C}" srcOrd="0" destOrd="0" parTransId="{B9A1AB12-7591-4C43-A145-9D4EFFDB0638}" sibTransId="{9D0586F7-E2C8-4A84-95C3-0545E25D2D21}"/>
    <dgm:cxn modelId="{DF2962F1-344D-47E6-8A17-ABBC5838CB9F}" type="presOf" srcId="{53FE73BB-FEAF-4CC9-A7AD-184A1E4E2E2C}" destId="{23BE8996-F86F-4284-B10F-6CF20ADD6196}" srcOrd="0" destOrd="0" presId="urn:microsoft.com/office/officeart/2005/8/layout/lProcess1"/>
    <dgm:cxn modelId="{CEFB5EF6-5DA3-41F6-A9E1-B4D987A7FA63}" type="presOf" srcId="{C08A0021-9F6E-4A58-A3F0-1560742F6EEC}" destId="{8FB71AD3-45FC-45F9-8BD2-A8E9FAE2D8C0}" srcOrd="0" destOrd="0" presId="urn:microsoft.com/office/officeart/2005/8/layout/lProcess1"/>
    <dgm:cxn modelId="{9F0505BB-0910-4EE9-87BE-357DE555B231}" type="presParOf" srcId="{23BE8996-F86F-4284-B10F-6CF20ADD6196}" destId="{F375BF74-7237-4689-A5D9-9131DEDD1DD8}" srcOrd="0" destOrd="0" presId="urn:microsoft.com/office/officeart/2005/8/layout/lProcess1"/>
    <dgm:cxn modelId="{F7E4AE7C-BDE6-46D5-82CC-01F7D65F6609}" type="presParOf" srcId="{F375BF74-7237-4689-A5D9-9131DEDD1DD8}" destId="{2700D78B-DBD7-4A78-B2F8-5337DA495A00}" srcOrd="0" destOrd="0" presId="urn:microsoft.com/office/officeart/2005/8/layout/lProcess1"/>
    <dgm:cxn modelId="{7460337A-2A73-4D2D-B30C-E788B48AC13B}" type="presParOf" srcId="{F375BF74-7237-4689-A5D9-9131DEDD1DD8}" destId="{F1FAA9C7-3DF7-4244-A5F5-AEDB5FC4CEA1}" srcOrd="1" destOrd="0" presId="urn:microsoft.com/office/officeart/2005/8/layout/lProcess1"/>
    <dgm:cxn modelId="{7AF8DA92-02E6-4B57-B323-ED40D90304DC}" type="presParOf" srcId="{F375BF74-7237-4689-A5D9-9131DEDD1DD8}" destId="{9B8F992F-1CD2-4B4C-9147-6B1DEA8B3A99}" srcOrd="2" destOrd="0" presId="urn:microsoft.com/office/officeart/2005/8/layout/lProcess1"/>
    <dgm:cxn modelId="{F2B55D2E-1390-4E6F-9A89-4FE8BF4DA14F}" type="presParOf" srcId="{23BE8996-F86F-4284-B10F-6CF20ADD6196}" destId="{1ECCE0C8-F804-4E86-84C0-6D6E1EA8E4F2}" srcOrd="1" destOrd="0" presId="urn:microsoft.com/office/officeart/2005/8/layout/lProcess1"/>
    <dgm:cxn modelId="{F2D550EC-D4D0-4451-AEF0-AFA63C79C93A}" type="presParOf" srcId="{23BE8996-F86F-4284-B10F-6CF20ADD6196}" destId="{DDFF29DB-5023-477C-A693-237A5E6FDE8B}" srcOrd="2" destOrd="0" presId="urn:microsoft.com/office/officeart/2005/8/layout/lProcess1"/>
    <dgm:cxn modelId="{5F2050BF-214E-4236-899D-A1785411C4E9}" type="presParOf" srcId="{DDFF29DB-5023-477C-A693-237A5E6FDE8B}" destId="{97B18F4A-F258-4DC2-8D87-6ED8F759D3C0}" srcOrd="0" destOrd="0" presId="urn:microsoft.com/office/officeart/2005/8/layout/lProcess1"/>
    <dgm:cxn modelId="{616B2E40-DA2D-4EAD-B71B-8EC20494938E}" type="presParOf" srcId="{DDFF29DB-5023-477C-A693-237A5E6FDE8B}" destId="{8FB71AD3-45FC-45F9-8BD2-A8E9FAE2D8C0}" srcOrd="1" destOrd="0" presId="urn:microsoft.com/office/officeart/2005/8/layout/lProcess1"/>
    <dgm:cxn modelId="{C1EDD43D-2F1A-4D77-AA72-4CC4609E5626}" type="presParOf" srcId="{DDFF29DB-5023-477C-A693-237A5E6FDE8B}" destId="{DFEDC06C-6362-475C-9311-7824E18CA0D7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FE73BB-FEAF-4CC9-A7AD-184A1E4E2E2C}" type="doc">
      <dgm:prSet loTypeId="urn:microsoft.com/office/officeart/2005/8/layout/l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A008CE1-6A69-48A3-A288-C2D90D748469}">
      <dgm:prSet phldrT="[Text]" custT="1"/>
      <dgm:spPr/>
      <dgm:t>
        <a:bodyPr/>
        <a:lstStyle/>
        <a:p>
          <a:r>
            <a:rPr lang="en-US" sz="2400" dirty="0">
              <a:latin typeface="Corbel" panose="020B0503020204020204" pitchFamily="34" charset="0"/>
            </a:rPr>
            <a:t>SBO employers</a:t>
          </a:r>
        </a:p>
      </dgm:t>
    </dgm:pt>
    <dgm:pt modelId="{70C19FBD-02F8-4C86-BF80-7F985FE09BC8}" type="parTrans" cxnId="{9AD2C451-9598-448C-8529-FDDA8C268F34}">
      <dgm:prSet/>
      <dgm:spPr/>
      <dgm:t>
        <a:bodyPr/>
        <a:lstStyle/>
        <a:p>
          <a:endParaRPr lang="en-US"/>
        </a:p>
      </dgm:t>
    </dgm:pt>
    <dgm:pt modelId="{F41B35DF-B3D7-4B38-B80C-D15DC31C53D5}" type="sibTrans" cxnId="{9AD2C451-9598-448C-8529-FDDA8C268F34}">
      <dgm:prSet/>
      <dgm:spPr/>
      <dgm:t>
        <a:bodyPr/>
        <a:lstStyle/>
        <a:p>
          <a:endParaRPr lang="en-US"/>
        </a:p>
      </dgm:t>
    </dgm:pt>
    <dgm:pt modelId="{E7950BAA-17F9-495E-8680-3895592D6F06}">
      <dgm:prSet phldrT="[Text]" custT="1"/>
      <dgm:spPr/>
      <dgm:t>
        <a:bodyPr/>
        <a:lstStyle/>
        <a:p>
          <a:r>
            <a:rPr lang="en-US" sz="3200" dirty="0">
              <a:latin typeface="Corbel" panose="020B0503020204020204" pitchFamily="34" charset="0"/>
            </a:rPr>
            <a:t>Annual Business Survey (ABS)</a:t>
          </a:r>
        </a:p>
        <a:p>
          <a:r>
            <a:rPr lang="en-US" sz="3200" dirty="0">
              <a:latin typeface="Corbel" panose="020B0503020204020204" pitchFamily="34" charset="0"/>
            </a:rPr>
            <a:t>Only employers</a:t>
          </a:r>
        </a:p>
      </dgm:t>
    </dgm:pt>
    <dgm:pt modelId="{C08A0021-9F6E-4A58-A3F0-1560742F6EEC}" type="parTrans" cxnId="{A3D03283-0F4D-43FF-8F16-057A598D7AA7}">
      <dgm:prSet/>
      <dgm:spPr/>
      <dgm:t>
        <a:bodyPr/>
        <a:lstStyle/>
        <a:p>
          <a:endParaRPr lang="en-US"/>
        </a:p>
      </dgm:t>
    </dgm:pt>
    <dgm:pt modelId="{D136FD65-2407-4E46-A4E1-F6F6E91A969A}" type="sibTrans" cxnId="{A3D03283-0F4D-43FF-8F16-057A598D7AA7}">
      <dgm:prSet/>
      <dgm:spPr/>
      <dgm:t>
        <a:bodyPr/>
        <a:lstStyle/>
        <a:p>
          <a:endParaRPr lang="en-US"/>
        </a:p>
      </dgm:t>
    </dgm:pt>
    <dgm:pt modelId="{33431112-27EC-4EE6-9DB4-F80E8894169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3200" dirty="0">
              <a:latin typeface="Corbel" panose="020B0503020204020204" pitchFamily="34" charset="0"/>
            </a:rPr>
            <a:t>Nonemployer Statistics by Demographics</a:t>
          </a:r>
        </a:p>
        <a:p>
          <a:pPr>
            <a:spcAft>
              <a:spcPct val="35000"/>
            </a:spcAft>
          </a:pPr>
          <a:r>
            <a:rPr lang="en-US" sz="3200" dirty="0">
              <a:latin typeface="Corbel" panose="020B0503020204020204" pitchFamily="34" charset="0"/>
            </a:rPr>
            <a:t>(NES-D)</a:t>
          </a:r>
        </a:p>
      </dgm:t>
    </dgm:pt>
    <dgm:pt modelId="{378D82C3-6C09-41DE-A8FB-1D2222D49F1B}" type="sibTrans" cxnId="{3B69B86E-2713-472F-B9D4-430988F0E85D}">
      <dgm:prSet/>
      <dgm:spPr/>
      <dgm:t>
        <a:bodyPr/>
        <a:lstStyle/>
        <a:p>
          <a:endParaRPr lang="en-US"/>
        </a:p>
      </dgm:t>
    </dgm:pt>
    <dgm:pt modelId="{F0F3ECEC-B4FA-412B-AC69-A0591F07F421}" type="parTrans" cxnId="{3B69B86E-2713-472F-B9D4-430988F0E85D}">
      <dgm:prSet/>
      <dgm:spPr/>
      <dgm:t>
        <a:bodyPr/>
        <a:lstStyle/>
        <a:p>
          <a:endParaRPr lang="en-US"/>
        </a:p>
      </dgm:t>
    </dgm:pt>
    <dgm:pt modelId="{15453E85-26CD-4AFF-A62F-30C61D6B860C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800" dirty="0">
              <a:latin typeface="Corbel" panose="020B0503020204020204" pitchFamily="34" charset="0"/>
            </a:rPr>
            <a:t>SBO nonemployers</a:t>
          </a:r>
        </a:p>
      </dgm:t>
    </dgm:pt>
    <dgm:pt modelId="{9D0586F7-E2C8-4A84-95C3-0545E25D2D21}" type="sibTrans" cxnId="{D0A9A9EF-753F-4C47-B202-5C32046E91F4}">
      <dgm:prSet/>
      <dgm:spPr/>
      <dgm:t>
        <a:bodyPr/>
        <a:lstStyle/>
        <a:p>
          <a:endParaRPr lang="en-US"/>
        </a:p>
      </dgm:t>
    </dgm:pt>
    <dgm:pt modelId="{B9A1AB12-7591-4C43-A145-9D4EFFDB0638}" type="parTrans" cxnId="{D0A9A9EF-753F-4C47-B202-5C32046E91F4}">
      <dgm:prSet/>
      <dgm:spPr/>
      <dgm:t>
        <a:bodyPr/>
        <a:lstStyle/>
        <a:p>
          <a:endParaRPr lang="en-US"/>
        </a:p>
      </dgm:t>
    </dgm:pt>
    <dgm:pt modelId="{23BE8996-F86F-4284-B10F-6CF20ADD6196}" type="pres">
      <dgm:prSet presAssocID="{53FE73BB-FEAF-4CC9-A7AD-184A1E4E2E2C}" presName="Name0" presStyleCnt="0">
        <dgm:presLayoutVars>
          <dgm:dir/>
          <dgm:animLvl val="lvl"/>
          <dgm:resizeHandles val="exact"/>
        </dgm:presLayoutVars>
      </dgm:prSet>
      <dgm:spPr/>
    </dgm:pt>
    <dgm:pt modelId="{F375BF74-7237-4689-A5D9-9131DEDD1DD8}" type="pres">
      <dgm:prSet presAssocID="{15453E85-26CD-4AFF-A62F-30C61D6B860C}" presName="vertFlow" presStyleCnt="0"/>
      <dgm:spPr/>
    </dgm:pt>
    <dgm:pt modelId="{2700D78B-DBD7-4A78-B2F8-5337DA495A00}" type="pres">
      <dgm:prSet presAssocID="{15453E85-26CD-4AFF-A62F-30C61D6B860C}" presName="header" presStyleLbl="node1" presStyleIdx="0" presStyleCnt="2" custLinFactNeighborX="-34" custLinFactNeighborY="-67641"/>
      <dgm:spPr/>
    </dgm:pt>
    <dgm:pt modelId="{F1FAA9C7-3DF7-4244-A5F5-AEDB5FC4CEA1}" type="pres">
      <dgm:prSet presAssocID="{F0F3ECEC-B4FA-412B-AC69-A0591F07F421}" presName="parTrans" presStyleLbl="sibTrans2D1" presStyleIdx="0" presStyleCnt="2"/>
      <dgm:spPr/>
    </dgm:pt>
    <dgm:pt modelId="{9B8F992F-1CD2-4B4C-9147-6B1DEA8B3A99}" type="pres">
      <dgm:prSet presAssocID="{33431112-27EC-4EE6-9DB4-F80E8894169F}" presName="child" presStyleLbl="alignAccFollowNode1" presStyleIdx="0" presStyleCnt="2" custScaleY="141092">
        <dgm:presLayoutVars>
          <dgm:chMax val="0"/>
          <dgm:bulletEnabled val="1"/>
        </dgm:presLayoutVars>
      </dgm:prSet>
      <dgm:spPr/>
    </dgm:pt>
    <dgm:pt modelId="{1ECCE0C8-F804-4E86-84C0-6D6E1EA8E4F2}" type="pres">
      <dgm:prSet presAssocID="{15453E85-26CD-4AFF-A62F-30C61D6B860C}" presName="hSp" presStyleCnt="0"/>
      <dgm:spPr/>
    </dgm:pt>
    <dgm:pt modelId="{DDFF29DB-5023-477C-A693-237A5E6FDE8B}" type="pres">
      <dgm:prSet presAssocID="{7A008CE1-6A69-48A3-A288-C2D90D748469}" presName="vertFlow" presStyleCnt="0"/>
      <dgm:spPr/>
    </dgm:pt>
    <dgm:pt modelId="{97B18F4A-F258-4DC2-8D87-6ED8F759D3C0}" type="pres">
      <dgm:prSet presAssocID="{7A008CE1-6A69-48A3-A288-C2D90D748469}" presName="header" presStyleLbl="node1" presStyleIdx="1" presStyleCnt="2" custScaleY="101452" custLinFactNeighborX="34" custLinFactNeighborY="-67641"/>
      <dgm:spPr/>
    </dgm:pt>
    <dgm:pt modelId="{8FB71AD3-45FC-45F9-8BD2-A8E9FAE2D8C0}" type="pres">
      <dgm:prSet presAssocID="{C08A0021-9F6E-4A58-A3F0-1560742F6EEC}" presName="parTrans" presStyleLbl="sibTrans2D1" presStyleIdx="1" presStyleCnt="2"/>
      <dgm:spPr/>
    </dgm:pt>
    <dgm:pt modelId="{DFEDC06C-6362-475C-9311-7824E18CA0D7}" type="pres">
      <dgm:prSet presAssocID="{E7950BAA-17F9-495E-8680-3895592D6F06}" presName="child" presStyleLbl="alignAccFollowNode1" presStyleIdx="1" presStyleCnt="2" custScaleY="141092">
        <dgm:presLayoutVars>
          <dgm:chMax val="0"/>
          <dgm:bulletEnabled val="1"/>
        </dgm:presLayoutVars>
      </dgm:prSet>
      <dgm:spPr/>
    </dgm:pt>
  </dgm:ptLst>
  <dgm:cxnLst>
    <dgm:cxn modelId="{CDA6E860-7F8E-428C-AAA2-3322F6A70B20}" type="presOf" srcId="{E7950BAA-17F9-495E-8680-3895592D6F06}" destId="{DFEDC06C-6362-475C-9311-7824E18CA0D7}" srcOrd="0" destOrd="0" presId="urn:microsoft.com/office/officeart/2005/8/layout/lProcess1"/>
    <dgm:cxn modelId="{3B69B86E-2713-472F-B9D4-430988F0E85D}" srcId="{15453E85-26CD-4AFF-A62F-30C61D6B860C}" destId="{33431112-27EC-4EE6-9DB4-F80E8894169F}" srcOrd="0" destOrd="0" parTransId="{F0F3ECEC-B4FA-412B-AC69-A0591F07F421}" sibTransId="{378D82C3-6C09-41DE-A8FB-1D2222D49F1B}"/>
    <dgm:cxn modelId="{9AD2C451-9598-448C-8529-FDDA8C268F34}" srcId="{53FE73BB-FEAF-4CC9-A7AD-184A1E4E2E2C}" destId="{7A008CE1-6A69-48A3-A288-C2D90D748469}" srcOrd="1" destOrd="0" parTransId="{70C19FBD-02F8-4C86-BF80-7F985FE09BC8}" sibTransId="{F41B35DF-B3D7-4B38-B80C-D15DC31C53D5}"/>
    <dgm:cxn modelId="{2C927757-6D63-4F36-A1AE-BB36BC98761B}" type="presOf" srcId="{7A008CE1-6A69-48A3-A288-C2D90D748469}" destId="{97B18F4A-F258-4DC2-8D87-6ED8F759D3C0}" srcOrd="0" destOrd="0" presId="urn:microsoft.com/office/officeart/2005/8/layout/lProcess1"/>
    <dgm:cxn modelId="{A3D03283-0F4D-43FF-8F16-057A598D7AA7}" srcId="{7A008CE1-6A69-48A3-A288-C2D90D748469}" destId="{E7950BAA-17F9-495E-8680-3895592D6F06}" srcOrd="0" destOrd="0" parTransId="{C08A0021-9F6E-4A58-A3F0-1560742F6EEC}" sibTransId="{D136FD65-2407-4E46-A4E1-F6F6E91A969A}"/>
    <dgm:cxn modelId="{4EA5F790-741D-494C-AFE0-E1E24483A84A}" type="presOf" srcId="{F0F3ECEC-B4FA-412B-AC69-A0591F07F421}" destId="{F1FAA9C7-3DF7-4244-A5F5-AEDB5FC4CEA1}" srcOrd="0" destOrd="0" presId="urn:microsoft.com/office/officeart/2005/8/layout/lProcess1"/>
    <dgm:cxn modelId="{AD2B7DB0-D213-4006-83C8-AB096B0EEF18}" type="presOf" srcId="{33431112-27EC-4EE6-9DB4-F80E8894169F}" destId="{9B8F992F-1CD2-4B4C-9147-6B1DEA8B3A99}" srcOrd="0" destOrd="0" presId="urn:microsoft.com/office/officeart/2005/8/layout/lProcess1"/>
    <dgm:cxn modelId="{061536C6-A793-4F8F-93D9-CEFFF1E72336}" type="presOf" srcId="{15453E85-26CD-4AFF-A62F-30C61D6B860C}" destId="{2700D78B-DBD7-4A78-B2F8-5337DA495A00}" srcOrd="0" destOrd="0" presId="urn:microsoft.com/office/officeart/2005/8/layout/lProcess1"/>
    <dgm:cxn modelId="{D0A9A9EF-753F-4C47-B202-5C32046E91F4}" srcId="{53FE73BB-FEAF-4CC9-A7AD-184A1E4E2E2C}" destId="{15453E85-26CD-4AFF-A62F-30C61D6B860C}" srcOrd="0" destOrd="0" parTransId="{B9A1AB12-7591-4C43-A145-9D4EFFDB0638}" sibTransId="{9D0586F7-E2C8-4A84-95C3-0545E25D2D21}"/>
    <dgm:cxn modelId="{DF2962F1-344D-47E6-8A17-ABBC5838CB9F}" type="presOf" srcId="{53FE73BB-FEAF-4CC9-A7AD-184A1E4E2E2C}" destId="{23BE8996-F86F-4284-B10F-6CF20ADD6196}" srcOrd="0" destOrd="0" presId="urn:microsoft.com/office/officeart/2005/8/layout/lProcess1"/>
    <dgm:cxn modelId="{CEFB5EF6-5DA3-41F6-A9E1-B4D987A7FA63}" type="presOf" srcId="{C08A0021-9F6E-4A58-A3F0-1560742F6EEC}" destId="{8FB71AD3-45FC-45F9-8BD2-A8E9FAE2D8C0}" srcOrd="0" destOrd="0" presId="urn:microsoft.com/office/officeart/2005/8/layout/lProcess1"/>
    <dgm:cxn modelId="{9F0505BB-0910-4EE9-87BE-357DE555B231}" type="presParOf" srcId="{23BE8996-F86F-4284-B10F-6CF20ADD6196}" destId="{F375BF74-7237-4689-A5D9-9131DEDD1DD8}" srcOrd="0" destOrd="0" presId="urn:microsoft.com/office/officeart/2005/8/layout/lProcess1"/>
    <dgm:cxn modelId="{F7E4AE7C-BDE6-46D5-82CC-01F7D65F6609}" type="presParOf" srcId="{F375BF74-7237-4689-A5D9-9131DEDD1DD8}" destId="{2700D78B-DBD7-4A78-B2F8-5337DA495A00}" srcOrd="0" destOrd="0" presId="urn:microsoft.com/office/officeart/2005/8/layout/lProcess1"/>
    <dgm:cxn modelId="{7460337A-2A73-4D2D-B30C-E788B48AC13B}" type="presParOf" srcId="{F375BF74-7237-4689-A5D9-9131DEDD1DD8}" destId="{F1FAA9C7-3DF7-4244-A5F5-AEDB5FC4CEA1}" srcOrd="1" destOrd="0" presId="urn:microsoft.com/office/officeart/2005/8/layout/lProcess1"/>
    <dgm:cxn modelId="{7AF8DA92-02E6-4B57-B323-ED40D90304DC}" type="presParOf" srcId="{F375BF74-7237-4689-A5D9-9131DEDD1DD8}" destId="{9B8F992F-1CD2-4B4C-9147-6B1DEA8B3A99}" srcOrd="2" destOrd="0" presId="urn:microsoft.com/office/officeart/2005/8/layout/lProcess1"/>
    <dgm:cxn modelId="{F2B55D2E-1390-4E6F-9A89-4FE8BF4DA14F}" type="presParOf" srcId="{23BE8996-F86F-4284-B10F-6CF20ADD6196}" destId="{1ECCE0C8-F804-4E86-84C0-6D6E1EA8E4F2}" srcOrd="1" destOrd="0" presId="urn:microsoft.com/office/officeart/2005/8/layout/lProcess1"/>
    <dgm:cxn modelId="{F2D550EC-D4D0-4451-AEF0-AFA63C79C93A}" type="presParOf" srcId="{23BE8996-F86F-4284-B10F-6CF20ADD6196}" destId="{DDFF29DB-5023-477C-A693-237A5E6FDE8B}" srcOrd="2" destOrd="0" presId="urn:microsoft.com/office/officeart/2005/8/layout/lProcess1"/>
    <dgm:cxn modelId="{5F2050BF-214E-4236-899D-A1785411C4E9}" type="presParOf" srcId="{DDFF29DB-5023-477C-A693-237A5E6FDE8B}" destId="{97B18F4A-F258-4DC2-8D87-6ED8F759D3C0}" srcOrd="0" destOrd="0" presId="urn:microsoft.com/office/officeart/2005/8/layout/lProcess1"/>
    <dgm:cxn modelId="{616B2E40-DA2D-4EAD-B71B-8EC20494938E}" type="presParOf" srcId="{DDFF29DB-5023-477C-A693-237A5E6FDE8B}" destId="{8FB71AD3-45FC-45F9-8BD2-A8E9FAE2D8C0}" srcOrd="1" destOrd="0" presId="urn:microsoft.com/office/officeart/2005/8/layout/lProcess1"/>
    <dgm:cxn modelId="{C1EDD43D-2F1A-4D77-AA72-4CC4609E5626}" type="presParOf" srcId="{DDFF29DB-5023-477C-A693-237A5E6FDE8B}" destId="{DFEDC06C-6362-475C-9311-7824E18CA0D7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0D78B-DBD7-4A78-B2F8-5337DA495A00}">
      <dsp:nvSpPr>
        <dsp:cNvPr id="0" name=""/>
        <dsp:cNvSpPr/>
      </dsp:nvSpPr>
      <dsp:spPr>
        <a:xfrm>
          <a:off x="3030" y="77244"/>
          <a:ext cx="4731269" cy="118281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orbel" panose="020B0503020204020204" pitchFamily="34" charset="0"/>
            </a:rPr>
            <a:t>SBO nonemployers</a:t>
          </a:r>
        </a:p>
      </dsp:txBody>
      <dsp:txXfrm>
        <a:off x="37674" y="111888"/>
        <a:ext cx="4661981" cy="1113529"/>
      </dsp:txXfrm>
    </dsp:sp>
    <dsp:sp modelId="{F1FAA9C7-3DF7-4244-A5F5-AEDB5FC4CEA1}">
      <dsp:nvSpPr>
        <dsp:cNvPr id="0" name=""/>
        <dsp:cNvSpPr/>
      </dsp:nvSpPr>
      <dsp:spPr>
        <a:xfrm rot="5397391">
          <a:off x="2195874" y="1503570"/>
          <a:ext cx="347005" cy="2069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F992F-1CD2-4B4C-9147-6B1DEA8B3A99}">
      <dsp:nvSpPr>
        <dsp:cNvPr id="0" name=""/>
        <dsp:cNvSpPr/>
      </dsp:nvSpPr>
      <dsp:spPr>
        <a:xfrm>
          <a:off x="4639" y="1954072"/>
          <a:ext cx="4731269" cy="166886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kern="1200" dirty="0">
              <a:latin typeface="Corbel" panose="020B0503020204020204" pitchFamily="34" charset="0"/>
            </a:rPr>
            <a:t>Nonemployer Statistics by Demographics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orbel" panose="020B0503020204020204" pitchFamily="34" charset="0"/>
            </a:rPr>
            <a:t>(NES-D)</a:t>
          </a:r>
        </a:p>
      </dsp:txBody>
      <dsp:txXfrm>
        <a:off x="53518" y="2002951"/>
        <a:ext cx="4633511" cy="1571102"/>
      </dsp:txXfrm>
    </dsp:sp>
    <dsp:sp modelId="{97B18F4A-F258-4DC2-8D87-6ED8F759D3C0}">
      <dsp:nvSpPr>
        <dsp:cNvPr id="0" name=""/>
        <dsp:cNvSpPr/>
      </dsp:nvSpPr>
      <dsp:spPr>
        <a:xfrm>
          <a:off x="5399894" y="77244"/>
          <a:ext cx="4731269" cy="1199991"/>
        </a:xfrm>
        <a:prstGeom prst="roundRect">
          <a:avLst>
            <a:gd name="adj" fmla="val 10000"/>
          </a:avLst>
        </a:prstGeom>
        <a:solidFill>
          <a:schemeClr val="accent4">
            <a:hueOff val="2095864"/>
            <a:satOff val="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orbel" panose="020B0503020204020204" pitchFamily="34" charset="0"/>
            </a:rPr>
            <a:t>SBO employers</a:t>
          </a:r>
        </a:p>
      </dsp:txBody>
      <dsp:txXfrm>
        <a:off x="5435041" y="112391"/>
        <a:ext cx="4660975" cy="1129697"/>
      </dsp:txXfrm>
    </dsp:sp>
    <dsp:sp modelId="{8FB71AD3-45FC-45F9-8BD2-A8E9FAE2D8C0}">
      <dsp:nvSpPr>
        <dsp:cNvPr id="0" name=""/>
        <dsp:cNvSpPr/>
      </dsp:nvSpPr>
      <dsp:spPr>
        <a:xfrm rot="5402598">
          <a:off x="7591311" y="1520744"/>
          <a:ext cx="347005" cy="2069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2095864"/>
            <a:satOff val="0"/>
            <a:lumOff val="-5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DC06C-6362-475C-9311-7824E18CA0D7}">
      <dsp:nvSpPr>
        <dsp:cNvPr id="0" name=""/>
        <dsp:cNvSpPr/>
      </dsp:nvSpPr>
      <dsp:spPr>
        <a:xfrm>
          <a:off x="5398286" y="1971246"/>
          <a:ext cx="4731269" cy="166886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3644614"/>
            <a:satOff val="-8788"/>
            <a:lumOff val="-130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644614"/>
              <a:satOff val="-8788"/>
              <a:lumOff val="-13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orbel" panose="020B0503020204020204" pitchFamily="34" charset="0"/>
            </a:rPr>
            <a:t>Annual Business Survey (ABS)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orbel" panose="020B0503020204020204" pitchFamily="34" charset="0"/>
            </a:rPr>
            <a:t>Only employers</a:t>
          </a:r>
        </a:p>
      </dsp:txBody>
      <dsp:txXfrm>
        <a:off x="5447165" y="2020125"/>
        <a:ext cx="4633511" cy="1571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0D78B-DBD7-4A78-B2F8-5337DA495A00}">
      <dsp:nvSpPr>
        <dsp:cNvPr id="0" name=""/>
        <dsp:cNvSpPr/>
      </dsp:nvSpPr>
      <dsp:spPr>
        <a:xfrm>
          <a:off x="3557" y="139998"/>
          <a:ext cx="4908946" cy="1227236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orbel" panose="020B0503020204020204" pitchFamily="34" charset="0"/>
            </a:rPr>
            <a:t>SBO nonemployers</a:t>
          </a:r>
        </a:p>
      </dsp:txBody>
      <dsp:txXfrm>
        <a:off x="39502" y="175943"/>
        <a:ext cx="4837056" cy="1155346"/>
      </dsp:txXfrm>
    </dsp:sp>
    <dsp:sp modelId="{F1FAA9C7-3DF7-4244-A5F5-AEDB5FC4CEA1}">
      <dsp:nvSpPr>
        <dsp:cNvPr id="0" name=""/>
        <dsp:cNvSpPr/>
      </dsp:nvSpPr>
      <dsp:spPr>
        <a:xfrm rot="5397391">
          <a:off x="2278751" y="1619888"/>
          <a:ext cx="360036" cy="214766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F992F-1CD2-4B4C-9147-6B1DEA8B3A99}">
      <dsp:nvSpPr>
        <dsp:cNvPr id="0" name=""/>
        <dsp:cNvSpPr/>
      </dsp:nvSpPr>
      <dsp:spPr>
        <a:xfrm>
          <a:off x="5226" y="2087308"/>
          <a:ext cx="4908946" cy="173153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kern="1200" dirty="0">
              <a:latin typeface="Corbel" panose="020B0503020204020204" pitchFamily="34" charset="0"/>
            </a:rPr>
            <a:t>Nonemployer Statistics by Demographics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orbel" panose="020B0503020204020204" pitchFamily="34" charset="0"/>
            </a:rPr>
            <a:t>(NES-D)</a:t>
          </a:r>
        </a:p>
      </dsp:txBody>
      <dsp:txXfrm>
        <a:off x="55941" y="2138023"/>
        <a:ext cx="4807516" cy="1630102"/>
      </dsp:txXfrm>
    </dsp:sp>
    <dsp:sp modelId="{97B18F4A-F258-4DC2-8D87-6ED8F759D3C0}">
      <dsp:nvSpPr>
        <dsp:cNvPr id="0" name=""/>
        <dsp:cNvSpPr/>
      </dsp:nvSpPr>
      <dsp:spPr>
        <a:xfrm>
          <a:off x="5603095" y="139998"/>
          <a:ext cx="4908946" cy="1245056"/>
        </a:xfrm>
        <a:prstGeom prst="roundRect">
          <a:avLst>
            <a:gd name="adj" fmla="val 10000"/>
          </a:avLst>
        </a:prstGeom>
        <a:solidFill>
          <a:schemeClr val="accent4">
            <a:hueOff val="2095864"/>
            <a:satOff val="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orbel" panose="020B0503020204020204" pitchFamily="34" charset="0"/>
            </a:rPr>
            <a:t>SBO employers</a:t>
          </a:r>
        </a:p>
      </dsp:txBody>
      <dsp:txXfrm>
        <a:off x="5639561" y="176464"/>
        <a:ext cx="4836014" cy="1172124"/>
      </dsp:txXfrm>
    </dsp:sp>
    <dsp:sp modelId="{8FB71AD3-45FC-45F9-8BD2-A8E9FAE2D8C0}">
      <dsp:nvSpPr>
        <dsp:cNvPr id="0" name=""/>
        <dsp:cNvSpPr/>
      </dsp:nvSpPr>
      <dsp:spPr>
        <a:xfrm rot="5402598">
          <a:off x="7876807" y="1637708"/>
          <a:ext cx="360036" cy="214766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2095864"/>
            <a:satOff val="0"/>
            <a:lumOff val="-5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DC06C-6362-475C-9311-7824E18CA0D7}">
      <dsp:nvSpPr>
        <dsp:cNvPr id="0" name=""/>
        <dsp:cNvSpPr/>
      </dsp:nvSpPr>
      <dsp:spPr>
        <a:xfrm>
          <a:off x="5601426" y="2105128"/>
          <a:ext cx="4908946" cy="173153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3644614"/>
            <a:satOff val="-8788"/>
            <a:lumOff val="-130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644614"/>
              <a:satOff val="-8788"/>
              <a:lumOff val="-13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orbel" panose="020B0503020204020204" pitchFamily="34" charset="0"/>
            </a:rPr>
            <a:t>Annual Business Survey (ABS)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orbel" panose="020B0503020204020204" pitchFamily="34" charset="0"/>
            </a:rPr>
            <a:t>Only employers</a:t>
          </a:r>
        </a:p>
      </dsp:txBody>
      <dsp:txXfrm>
        <a:off x="5652141" y="2155843"/>
        <a:ext cx="4807516" cy="1630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5360C-7CCB-488C-9A26-8F0850FA2ED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5348A-11F7-4927-A708-B58EB437E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0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B9073-4934-4A18-B03D-7FA2DABDE5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67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F1EE0-3C7B-4DAF-835D-B6FF8CE7CD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264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057D51-29F9-4720-89DF-AA1A0E47AA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91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057D51-29F9-4720-89DF-AA1A0E47AA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445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A8971-5F0B-4911-87AC-F8CFD894A8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369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B9073-4934-4A18-B03D-7FA2DABDE5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37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057D51-29F9-4720-89DF-AA1A0E47AA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67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C529C-A5CF-45F1-83C2-786CF276E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3E9BE-FF5E-483E-B03B-4CD04AF83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F3C73-6280-4E1F-B4CF-A518AD14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F22-3B38-4871-BA20-005C3A28064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EA4BF-7B45-4F7E-9047-2FAE455A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8564A-2633-4BD7-8C20-265ECEFD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7A5-5333-4368-B3B4-F62C4F59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7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78D90-3974-47CF-BF39-320BE9D0D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6A69C-DC74-4B64-804D-68807DCE1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1627F-0B5A-45D8-8DB5-72B690CFE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F22-3B38-4871-BA20-005C3A28064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FBDF0-FFE2-45AD-8D57-964DDB1A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58746-DD30-4E80-B976-06ED737A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7A5-5333-4368-B3B4-F62C4F59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3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067907-C191-436B-A900-CFA33E8A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499572-3DA2-4A03-BFDE-A419E1379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61B68-AC27-46EB-B186-10566C2B4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F22-3B38-4871-BA20-005C3A28064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304F1-195E-4B76-B7B2-1D2B9B0E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D5ADB-86C6-464E-8C85-6C581F0D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7A5-5333-4368-B3B4-F62C4F59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29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5E3-533D-458D-96FF-E3E50DFD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862359"/>
            <a:ext cx="10240964" cy="1655762"/>
          </a:xfrm>
        </p:spPr>
        <p:txBody>
          <a:bodyPr anchor="ctr"/>
          <a:lstStyle>
            <a:lvl1pPr algn="l">
              <a:defRPr sz="4800" spc="6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60F-98B5-44B1-BF40-2B12B5C03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925" y="3145536"/>
            <a:ext cx="4572000" cy="64008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spc="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 XX, XXXX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5534A1-45C2-4BC4-9111-4906214CE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496FAC1-AEBE-44D8-959E-3993D567591C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ECD62B-D0A2-469D-B0C2-BEC9CF4C0A58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82EB22C-F569-47FA-91B6-6150F9136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C65FAAB-D49B-4633-B569-25B58908887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69924" y="2551176"/>
            <a:ext cx="10241280" cy="60350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spc="4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subhead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E66882-7F09-4A76-B965-60F2637DDCBF}"/>
              </a:ext>
            </a:extLst>
          </p:cNvPr>
          <p:cNvSpPr/>
          <p:nvPr userDrawn="1"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20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  <p15:guide id="2" orient="horz" pos="17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5E3-533D-458D-96FF-E3E50DFD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862359"/>
            <a:ext cx="10240964" cy="1655762"/>
          </a:xfrm>
        </p:spPr>
        <p:txBody>
          <a:bodyPr anchor="ctr"/>
          <a:lstStyle>
            <a:lvl1pPr algn="l">
              <a:defRPr sz="4800" spc="6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60F-98B5-44B1-BF40-2B12B5C03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925" y="3145536"/>
            <a:ext cx="4572000" cy="64008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spc="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 XX, XXXX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96FAC1-AEBE-44D8-959E-3993D567591C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ECD62B-D0A2-469D-B0C2-BEC9CF4C0A58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82EB22C-F569-47FA-91B6-6150F9136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C65FAAB-D49B-4633-B569-25B58908887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69924" y="2551176"/>
            <a:ext cx="10241280" cy="60350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spc="4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subhead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E66882-7F09-4A76-B965-60F2637DDCBF}"/>
              </a:ext>
            </a:extLst>
          </p:cNvPr>
          <p:cNvSpPr/>
          <p:nvPr userDrawn="1"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C28CF4-64A9-4A10-A3F8-8486FB06D2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04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  <p15:guide id="2" orient="horz" pos="17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5E3-533D-458D-96FF-E3E50DFD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862359"/>
            <a:ext cx="10240964" cy="1655762"/>
          </a:xfrm>
        </p:spPr>
        <p:txBody>
          <a:bodyPr anchor="ctr"/>
          <a:lstStyle>
            <a:lvl1pPr algn="l">
              <a:defRPr sz="4800" spc="60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60F-98B5-44B1-BF40-2B12B5C03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925" y="3145536"/>
            <a:ext cx="4572000" cy="64008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spc="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 XX, XXXX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96FAC1-AEBE-44D8-959E-3993D567591C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ECD62B-D0A2-469D-B0C2-BEC9CF4C0A58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82EB22C-F569-47FA-91B6-6150F9136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C65FAAB-D49B-4633-B569-25B58908887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69924" y="2551176"/>
            <a:ext cx="10241280" cy="60350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spc="4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subhead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E66882-7F09-4A76-B965-60F2637DDCBF}"/>
              </a:ext>
            </a:extLst>
          </p:cNvPr>
          <p:cNvSpPr/>
          <p:nvPr userDrawn="1"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3A295C-2DC0-4B28-B19C-4099FCDCF2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67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  <p15:guide id="2" orient="horz" pos="177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5E3-533D-458D-96FF-E3E50DFD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862359"/>
            <a:ext cx="10240964" cy="1655762"/>
          </a:xfrm>
        </p:spPr>
        <p:txBody>
          <a:bodyPr anchor="ctr"/>
          <a:lstStyle>
            <a:lvl1pPr algn="l">
              <a:defRPr sz="4800" spc="6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60F-98B5-44B1-BF40-2B12B5C03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925" y="3145536"/>
            <a:ext cx="4572000" cy="64008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spc="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 XX, XXXX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96FAC1-AEBE-44D8-959E-3993D567591C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ECD62B-D0A2-469D-B0C2-BEC9CF4C0A58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82EB22C-F569-47FA-91B6-6150F9136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C65FAAB-D49B-4633-B569-25B58908887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69924" y="2551176"/>
            <a:ext cx="10241280" cy="60350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spc="4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subhead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E66882-7F09-4A76-B965-60F2637DDCBF}"/>
              </a:ext>
            </a:extLst>
          </p:cNvPr>
          <p:cNvSpPr/>
          <p:nvPr userDrawn="1"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4B4D81-88CD-470E-8625-6F4D2E43AD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76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  <p15:guide id="2" orient="horz" pos="177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0B97-CACB-4753-9EAA-2848B2DD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D8B99-D9C2-4097-9FC1-984FA4D64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2547917"/>
            <a:ext cx="10707189" cy="3019873"/>
          </a:xfrm>
        </p:spPr>
        <p:txBody>
          <a:bodyPr/>
          <a:lstStyle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5E2BD9-D93B-42F8-9283-EAC3C6EE0D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F9AA341-5978-4CF5-A740-BB51B2B3A7D7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7763C9-8FCA-4B82-A685-B68C69B4974B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066956F-0225-4D08-AB1F-416099A42C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20F191C-732F-4B5B-BB64-7DBD032C46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5B41862-B55C-4FE0-8250-F24907CD0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72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0B97-CACB-4753-9EAA-2848B2DD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D8B99-D9C2-4097-9FC1-984FA4D64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2547917"/>
            <a:ext cx="10707189" cy="3019873"/>
          </a:xfrm>
        </p:spPr>
        <p:txBody>
          <a:bodyPr/>
          <a:lstStyle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9EE480-E44A-4CB3-AF35-36E339EE54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6BFC9F5-FB99-4722-AC76-C40AEA9F6666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3225A31-7EE9-4B5F-8DB7-108817AFC892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B8BEC9-B3FB-4AA0-AA8D-2A6D9785DC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041093-8DDB-47BA-B7F1-3A2416331D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8480899-2398-499B-A908-3C89781816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7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0B97-CACB-4753-9EAA-2848B2DD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D8B99-D9C2-4097-9FC1-984FA4D64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2547917"/>
            <a:ext cx="10707189" cy="3019873"/>
          </a:xfrm>
        </p:spPr>
        <p:txBody>
          <a:bodyPr/>
          <a:lstStyle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D0ADAB-3428-4427-AEFA-22E341902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5EF3A2C-A276-46F1-9426-8DABE19BD986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EAE1E6-EA9C-4D13-A35E-07880DCE2FA9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3E4D53A-DE70-4EE2-8E8D-AA47873F2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EEA4E6-4AC5-40A3-A3E7-CF2BE84359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5C3EB70-F95B-4CD7-B2C9-6E4086A77C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08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0B97-CACB-4753-9EAA-2848B2DD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D8B99-D9C2-4097-9FC1-984FA4D64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2547917"/>
            <a:ext cx="10707189" cy="3019873"/>
          </a:xfrm>
        </p:spPr>
        <p:txBody>
          <a:bodyPr/>
          <a:lstStyle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F275D8-6A23-4796-8B7D-8C2B5503ADDD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7412D5-664E-4E42-830A-F464B017B299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0493E8B-34EB-4FED-96E9-4F945A14C0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99FD9E3-06BE-4D22-A80B-0970457EA4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713CF40-D8F8-4431-AB66-F68EB243A2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D817541-8D89-450B-AEAF-AB2864CB0E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4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E834-A3B1-4983-AEC1-D82821E0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CAE7-467A-4C30-BC7F-6925CED0E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B447C-F421-4161-8BA0-EABED106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F22-3B38-4871-BA20-005C3A28064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F959B-CBB1-4AB1-8301-F7A73253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7F555-778C-4A02-ABF4-7AF5F5F1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7A5-5333-4368-B3B4-F62C4F59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12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Title &amp; Content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02B8-F3CA-499C-B842-E89ED460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69" y="741789"/>
            <a:ext cx="6400800" cy="1325563"/>
          </a:xfrm>
        </p:spPr>
        <p:txBody>
          <a:bodyPr/>
          <a:lstStyle>
            <a:lvl1pPr>
              <a:defRPr spc="6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ED4B9-837D-46E2-B8FA-F25600A5F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808" y="2092694"/>
            <a:ext cx="64008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spc="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518F8-4BC8-455D-9B37-6E03E5E07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512" y="2933273"/>
            <a:ext cx="6400800" cy="2735689"/>
          </a:xfrm>
        </p:spPr>
        <p:txBody>
          <a:bodyPr/>
          <a:lstStyle>
            <a:lvl1pPr>
              <a:lnSpc>
                <a:spcPts val="1750"/>
              </a:lnSpc>
              <a:defRPr sz="1400" b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20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defRPr sz="120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defRPr sz="120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defRPr sz="120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BD3F6E-67F7-45F8-B0B5-A2822A4216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3AA7B41-09B4-4CF5-9567-9B2C4F9BD5CD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69CB54-68F6-40E8-AB2F-FEFA421124CC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02A84D-677B-4AAF-B3BD-4813C90B5C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73111-D95D-4A45-BD12-60C3097AA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E9047-635F-4B6D-AAD2-25713FD5E6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75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Title &amp; Content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02B8-F3CA-499C-B842-E89ED460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68" y="741789"/>
            <a:ext cx="6400800" cy="1325563"/>
          </a:xfrm>
        </p:spPr>
        <p:txBody>
          <a:bodyPr/>
          <a:lstStyle>
            <a:lvl1pPr>
              <a:defRPr spc="6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ED4B9-837D-46E2-B8FA-F25600A5F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948" y="2090139"/>
            <a:ext cx="64008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spc="4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518F8-4BC8-455D-9B37-6E03E5E07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537" y="2933099"/>
            <a:ext cx="6400800" cy="2735689"/>
          </a:xfrm>
        </p:spPr>
        <p:txBody>
          <a:bodyPr/>
          <a:lstStyle>
            <a:lvl1pPr>
              <a:lnSpc>
                <a:spcPts val="1750"/>
              </a:lnSpc>
              <a:defRPr sz="1400" b="0" spc="-2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200" spc="-2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defRPr sz="1200" spc="-2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defRPr sz="1200" spc="-2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defRPr sz="1200" spc="-2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66D4D5-7B8E-4B5E-A380-71BC94FB8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0D0B430-7B0E-4B5F-9BB7-7EB3F8FA543B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EF32CA-AF69-4062-A38E-3358CB82CCF8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EC2BE9B-8C85-4211-88DB-41BD75BA48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67D8B219-7E83-4EED-915C-3A47CA346F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BE6E05C-801E-40C0-BC0C-8AC371F580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60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Title &amp; Content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02B8-F3CA-499C-B842-E89ED460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69" y="741789"/>
            <a:ext cx="6400800" cy="1325563"/>
          </a:xfrm>
        </p:spPr>
        <p:txBody>
          <a:bodyPr/>
          <a:lstStyle>
            <a:lvl1pPr>
              <a:defRPr spc="60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ED4B9-837D-46E2-B8FA-F25600A5F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808" y="2092694"/>
            <a:ext cx="64008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spc="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518F8-4BC8-455D-9B37-6E03E5E07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512" y="2933273"/>
            <a:ext cx="6400800" cy="2735689"/>
          </a:xfrm>
        </p:spPr>
        <p:txBody>
          <a:bodyPr/>
          <a:lstStyle>
            <a:lvl1pPr>
              <a:lnSpc>
                <a:spcPts val="1750"/>
              </a:lnSpc>
              <a:defRPr sz="1400" b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20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defRPr sz="120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defRPr sz="120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defRPr sz="120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E556C2-B159-418C-88D2-51B27699A4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AD144-028E-4AF9-9D03-30467FF62333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394F07-9AE2-471B-8510-29268744E1DF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36DA6D5-0DC1-4631-BCAC-DBB3BAE783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3E3BD-7D55-4999-8EB9-4C0E68BEB0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8777F-D8D1-4360-995F-1B9875FF04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18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Title &amp; Content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02B8-F3CA-499C-B842-E89ED460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69" y="741789"/>
            <a:ext cx="6400800" cy="1325563"/>
          </a:xfrm>
        </p:spPr>
        <p:txBody>
          <a:bodyPr/>
          <a:lstStyle>
            <a:lvl1pPr>
              <a:defRPr spc="6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ED4B9-837D-46E2-B8FA-F25600A5F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808" y="2092694"/>
            <a:ext cx="64008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spc="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518F8-4BC8-455D-9B37-6E03E5E07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512" y="2933273"/>
            <a:ext cx="6400800" cy="2735689"/>
          </a:xfrm>
        </p:spPr>
        <p:txBody>
          <a:bodyPr/>
          <a:lstStyle>
            <a:lvl1pPr>
              <a:lnSpc>
                <a:spcPts val="1750"/>
              </a:lnSpc>
              <a:defRPr sz="14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24B20E-5C69-47EA-9DA6-89619C0E91CB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54D9C2-AC0A-41D7-90F3-291E62F2C221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EA32F3F-6A74-434D-B507-5592222B14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A7FF34E-36E1-40E8-91AB-F00AD4BD3B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A5EA8-C67B-4366-92D3-3315A55506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0653-8891-45D6-916F-443B729E59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89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5E3-533D-458D-96FF-E3E50DFD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1058863"/>
            <a:ext cx="10240964" cy="1655762"/>
          </a:xfrm>
        </p:spPr>
        <p:txBody>
          <a:bodyPr anchor="b"/>
          <a:lstStyle>
            <a:lvl1pPr algn="l">
              <a:defRPr sz="4800" spc="6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60F-98B5-44B1-BF40-2B12B5C03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925" y="3139861"/>
            <a:ext cx="10240964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spc="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5534A1-45C2-4BC4-9111-4906214CE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496FAC1-AEBE-44D8-959E-3993D567591C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ECD62B-D0A2-469D-B0C2-BEC9CF4C0A58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82EB22C-F569-47FA-91B6-6150F9136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9DD796A-F622-48E6-BAB6-8954EED494A3}"/>
              </a:ext>
            </a:extLst>
          </p:cNvPr>
          <p:cNvSpPr/>
          <p:nvPr userDrawn="1"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320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5E3-533D-458D-96FF-E3E50DFD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1058863"/>
            <a:ext cx="10240964" cy="1655762"/>
          </a:xfrm>
        </p:spPr>
        <p:txBody>
          <a:bodyPr anchor="b"/>
          <a:lstStyle>
            <a:lvl1pPr algn="l">
              <a:defRPr sz="4800" spc="6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60F-98B5-44B1-BF40-2B12B5C03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925" y="3139861"/>
            <a:ext cx="10240964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spc="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174E65-3AEB-4DA9-B498-C87D051D2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5CE6D60-C148-4C6B-8EA1-55C1D1374CAD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10EC05-CC1E-4A78-B459-9243BE04F2E9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DD83A96-2042-4BC8-BB16-3155F5E146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4BBA029-6AF2-478D-80FB-0DBFB5907644}"/>
              </a:ext>
            </a:extLst>
          </p:cNvPr>
          <p:cNvSpPr/>
          <p:nvPr userDrawn="1"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51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5E3-533D-458D-96FF-E3E50DFD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1058863"/>
            <a:ext cx="10240964" cy="1655762"/>
          </a:xfrm>
        </p:spPr>
        <p:txBody>
          <a:bodyPr anchor="b"/>
          <a:lstStyle>
            <a:lvl1pPr algn="l">
              <a:defRPr sz="4800" spc="60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60F-98B5-44B1-BF40-2B12B5C03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925" y="3139861"/>
            <a:ext cx="10240964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spc="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D58402-143E-48B4-8A50-A95C9B7B2F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370C17E-BBB4-4EFF-A766-B15315134A52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EE50C69-2149-431B-A72F-89CC01A78D19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3916D9-9F79-4B6A-8F09-36FBF72B3A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97AA0DD-D696-4513-A9F2-27B503B322B8}"/>
              </a:ext>
            </a:extLst>
          </p:cNvPr>
          <p:cNvSpPr/>
          <p:nvPr userDrawn="1"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03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5E3-533D-458D-96FF-E3E50DFD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1058863"/>
            <a:ext cx="10240964" cy="1655762"/>
          </a:xfrm>
        </p:spPr>
        <p:txBody>
          <a:bodyPr anchor="b"/>
          <a:lstStyle>
            <a:lvl1pPr algn="l">
              <a:defRPr sz="4800" spc="6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60F-98B5-44B1-BF40-2B12B5C03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925" y="3139861"/>
            <a:ext cx="10240964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spc="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716230-CCC0-44AB-9C40-FE869AA7BA19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DF84A93-9520-4FD9-BF26-CD7E9AE7AADF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5B937BA-63FB-451C-870C-97F819C8EC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690AE51-04D4-420B-9EE0-E38637205A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8B64B58-2DD9-49FB-AFD1-234C347355DA}"/>
              </a:ext>
            </a:extLst>
          </p:cNvPr>
          <p:cNvSpPr/>
          <p:nvPr userDrawn="1"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64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Text &amp; Picture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61" y="82141"/>
            <a:ext cx="10707189" cy="1325563"/>
          </a:xfrm>
        </p:spPr>
        <p:txBody>
          <a:bodyPr/>
          <a:lstStyle>
            <a:lvl1pPr>
              <a:defRPr spc="6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10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62E63-E7A9-476C-ABAE-E400FCB8C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8116" y="1574673"/>
            <a:ext cx="3466919" cy="1188720"/>
          </a:xfrm>
        </p:spPr>
        <p:txBody>
          <a:bodyPr/>
          <a:lstStyle>
            <a:lvl1pPr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E62D7C-BD65-4280-A42E-70108AE311AD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26170F-46EA-4EF1-9F10-AAB7B61DBF2F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92315B-5F75-4CD6-9AF7-7AA67E38E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890339-595F-446B-A193-2011ADDC62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9571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D9CED3-5C85-42A6-B79C-0149CB3D94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350" y="2659063"/>
            <a:ext cx="10648950" cy="2674937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6A1E31A-4EDE-4DCB-993F-94EC5ED80A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466D0E8-1009-4871-9CF7-1DF36D4B96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5A38CA-24B8-4D96-905F-F3118C0264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76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Text &amp; Picture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61" y="82141"/>
            <a:ext cx="10707189" cy="1325563"/>
          </a:xfrm>
        </p:spPr>
        <p:txBody>
          <a:bodyPr/>
          <a:lstStyle>
            <a:lvl1pPr>
              <a:defRPr spc="6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10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62E63-E7A9-476C-ABAE-E400FCB8C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8116" y="1574673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E62D7C-BD65-4280-A42E-70108AE311AD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26170F-46EA-4EF1-9F10-AAB7B61DBF2F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92315B-5F75-4CD6-9AF7-7AA67E38E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890339-595F-446B-A193-2011ADDC62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9571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D9CED3-5C85-42A6-B79C-0149CB3D94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350" y="2659063"/>
            <a:ext cx="10648950" cy="2674937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6A1E31A-4EDE-4DCB-993F-94EC5ED80A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466D0E8-1009-4871-9CF7-1DF36D4B96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B101B8-D628-4355-8646-9535BBB346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5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5C836-41B0-493A-9C29-6A0D6CC77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08B98-9532-4E5C-B88E-212B0423D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E4DB3-8B39-42F0-A284-7DB405DB8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F22-3B38-4871-BA20-005C3A28064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AA80D-3676-42ED-8C8B-05A59943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06312-C7B0-4039-B6DB-6B80EA11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7A5-5333-4368-B3B4-F62C4F59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99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Text &amp; Picture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61" y="82141"/>
            <a:ext cx="10707189" cy="1325563"/>
          </a:xfrm>
        </p:spPr>
        <p:txBody>
          <a:bodyPr/>
          <a:lstStyle>
            <a:lvl1pPr>
              <a:defRPr spc="60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10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62E63-E7A9-476C-ABAE-E400FCB8C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8116" y="1574673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E62D7C-BD65-4280-A42E-70108AE311AD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26170F-46EA-4EF1-9F10-AAB7B61DBF2F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92315B-5F75-4CD6-9AF7-7AA67E38E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890339-595F-446B-A193-2011ADDC62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9571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D9CED3-5C85-42A6-B79C-0149CB3D94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350" y="2659063"/>
            <a:ext cx="10648950" cy="2674937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6A1E31A-4EDE-4DCB-993F-94EC5ED80A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466D0E8-1009-4871-9CF7-1DF36D4B96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2857DD-1015-4F78-B3F4-C9C9C0FA1B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92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Text &amp; Picture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61" y="82141"/>
            <a:ext cx="10707189" cy="1325563"/>
          </a:xfrm>
        </p:spPr>
        <p:txBody>
          <a:bodyPr/>
          <a:lstStyle>
            <a:lvl1pPr>
              <a:defRPr spc="6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10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62E63-E7A9-476C-ABAE-E400FCB8C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8116" y="1574673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E62D7C-BD65-4280-A42E-70108AE311AD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26170F-46EA-4EF1-9F10-AAB7B61DBF2F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92315B-5F75-4CD6-9AF7-7AA67E38E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EE9956-DD3A-4817-A224-F77B7D782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890339-595F-446B-A193-2011ADDC62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9571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200"/>
              </a:spcBef>
              <a:defRPr spc="4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D9CED3-5C85-42A6-B79C-0149CB3D94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350" y="2659063"/>
            <a:ext cx="10648950" cy="2674937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6A1E31A-4EDE-4DCB-993F-94EC5ED80A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466D0E8-1009-4871-9CF7-1DF36D4B96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03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Text &amp; Picture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ECE7C4-7847-4F18-878C-675EEB65FF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210" y="723900"/>
            <a:ext cx="5184775" cy="467518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426" y="735240"/>
            <a:ext cx="5830387" cy="1325563"/>
          </a:xfrm>
        </p:spPr>
        <p:txBody>
          <a:bodyPr/>
          <a:lstStyle>
            <a:lvl1pPr>
              <a:defRPr spc="6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079" y="2580478"/>
            <a:ext cx="5582130" cy="3505993"/>
          </a:xfrm>
        </p:spPr>
        <p:txBody>
          <a:bodyPr/>
          <a:lstStyle>
            <a:lvl1pPr>
              <a:lnSpc>
                <a:spcPts val="1900"/>
              </a:lnSpc>
              <a:spcBef>
                <a:spcPts val="0"/>
              </a:spcBef>
              <a:spcAft>
                <a:spcPts val="800"/>
              </a:spcAft>
              <a:defRPr spc="40" baseline="0"/>
            </a:lvl1pPr>
            <a:lvl2pPr>
              <a:lnSpc>
                <a:spcPts val="1750"/>
              </a:lnSpc>
              <a:spcBef>
                <a:spcPts val="0"/>
              </a:spcBef>
              <a:spcAft>
                <a:spcPts val="1800"/>
              </a:spcAft>
              <a:defRPr spc="3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0"/>
              </a:spcBef>
              <a:spcAft>
                <a:spcPts val="300"/>
              </a:spcAft>
              <a:defRPr spc="3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0"/>
              </a:spcBef>
              <a:spcAft>
                <a:spcPts val="300"/>
              </a:spcAft>
              <a:defRPr spc="3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0"/>
              </a:spcBef>
              <a:spcAft>
                <a:spcPts val="300"/>
              </a:spcAft>
              <a:defRPr spc="3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AE3D7F-2B7C-44F1-BCB3-9C9015CEFD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DA78D2F-2D16-44D2-A903-CA76C9380416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C90F5B-84C9-4653-8B78-38CBCCD92433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363CEC-F2E0-499C-8410-072D6DE70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4284A3D-9E89-467F-9F64-650E4CB6DF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DDC720E-E682-4FBA-BDF2-60B56D0CE8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8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Text &amp; Picture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ECE7C4-7847-4F18-878C-675EEB65FF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210" y="723900"/>
            <a:ext cx="5184775" cy="467518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426" y="735240"/>
            <a:ext cx="5830387" cy="1325563"/>
          </a:xfrm>
        </p:spPr>
        <p:txBody>
          <a:bodyPr/>
          <a:lstStyle>
            <a:lvl1pPr>
              <a:defRPr spc="6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079" y="2580478"/>
            <a:ext cx="5582130" cy="3505993"/>
          </a:xfrm>
        </p:spPr>
        <p:txBody>
          <a:bodyPr/>
          <a:lstStyle>
            <a:lvl1pPr>
              <a:lnSpc>
                <a:spcPts val="1900"/>
              </a:lnSpc>
              <a:spcBef>
                <a:spcPts val="0"/>
              </a:spcBef>
              <a:spcAft>
                <a:spcPts val="800"/>
              </a:spcAft>
              <a:defRPr spc="40" baseline="0"/>
            </a:lvl1pPr>
            <a:lvl2pPr>
              <a:lnSpc>
                <a:spcPts val="1750"/>
              </a:lnSpc>
              <a:spcBef>
                <a:spcPts val="0"/>
              </a:spcBef>
              <a:spcAft>
                <a:spcPts val="1800"/>
              </a:spcAft>
              <a:defRPr spc="3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0"/>
              </a:spcBef>
              <a:spcAft>
                <a:spcPts val="300"/>
              </a:spcAft>
              <a:defRPr spc="3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0"/>
              </a:spcBef>
              <a:spcAft>
                <a:spcPts val="300"/>
              </a:spcAft>
              <a:defRPr spc="3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0"/>
              </a:spcBef>
              <a:spcAft>
                <a:spcPts val="300"/>
              </a:spcAft>
              <a:defRPr spc="3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A78D2F-2D16-44D2-A903-CA76C9380416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C90F5B-84C9-4653-8B78-38CBCCD92433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363CEC-F2E0-499C-8410-072D6DE70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4284A3D-9E89-467F-9F64-650E4CB6DF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DDC720E-E682-4FBA-BDF2-60B56D0CE8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25CF9F-220B-40F9-B4C7-4939405D6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49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Text &amp; Picture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ECE7C4-7847-4F18-878C-675EEB65FF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210" y="723900"/>
            <a:ext cx="5184775" cy="467518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426" y="735240"/>
            <a:ext cx="5830387" cy="1325563"/>
          </a:xfrm>
        </p:spPr>
        <p:txBody>
          <a:bodyPr/>
          <a:lstStyle>
            <a:lvl1pPr>
              <a:defRPr spc="60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079" y="2580478"/>
            <a:ext cx="5582130" cy="3505993"/>
          </a:xfrm>
        </p:spPr>
        <p:txBody>
          <a:bodyPr/>
          <a:lstStyle>
            <a:lvl1pPr>
              <a:lnSpc>
                <a:spcPts val="1900"/>
              </a:lnSpc>
              <a:spcBef>
                <a:spcPts val="0"/>
              </a:spcBef>
              <a:spcAft>
                <a:spcPts val="800"/>
              </a:spcAft>
              <a:defRPr spc="40" baseline="0"/>
            </a:lvl1pPr>
            <a:lvl2pPr>
              <a:lnSpc>
                <a:spcPts val="1750"/>
              </a:lnSpc>
              <a:spcBef>
                <a:spcPts val="0"/>
              </a:spcBef>
              <a:spcAft>
                <a:spcPts val="1800"/>
              </a:spcAft>
              <a:defRPr spc="3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0"/>
              </a:spcBef>
              <a:spcAft>
                <a:spcPts val="300"/>
              </a:spcAft>
              <a:defRPr spc="3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0"/>
              </a:spcBef>
              <a:spcAft>
                <a:spcPts val="300"/>
              </a:spcAft>
              <a:defRPr spc="3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0"/>
              </a:spcBef>
              <a:spcAft>
                <a:spcPts val="300"/>
              </a:spcAft>
              <a:defRPr spc="3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A78D2F-2D16-44D2-A903-CA76C9380416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C90F5B-84C9-4653-8B78-38CBCCD92433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363CEC-F2E0-499C-8410-072D6DE70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4284A3D-9E89-467F-9F64-650E4CB6DF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DDC720E-E682-4FBA-BDF2-60B56D0CE8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C55D88-784A-4006-B2B7-8F39417C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085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Text &amp; Picture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ECE7C4-7847-4F18-878C-675EEB65FF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210" y="723900"/>
            <a:ext cx="5184775" cy="467518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426" y="735240"/>
            <a:ext cx="5830387" cy="1325563"/>
          </a:xfrm>
        </p:spPr>
        <p:txBody>
          <a:bodyPr/>
          <a:lstStyle>
            <a:lvl1pPr>
              <a:defRPr spc="6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079" y="2580478"/>
            <a:ext cx="5582130" cy="3505993"/>
          </a:xfrm>
        </p:spPr>
        <p:txBody>
          <a:bodyPr/>
          <a:lstStyle>
            <a:lvl1pPr>
              <a:lnSpc>
                <a:spcPts val="1900"/>
              </a:lnSpc>
              <a:spcBef>
                <a:spcPts val="0"/>
              </a:spcBef>
              <a:spcAft>
                <a:spcPts val="800"/>
              </a:spcAft>
              <a:defRPr spc="40" baseline="0"/>
            </a:lvl1pPr>
            <a:lvl2pPr>
              <a:lnSpc>
                <a:spcPts val="1750"/>
              </a:lnSpc>
              <a:spcBef>
                <a:spcPts val="0"/>
              </a:spcBef>
              <a:spcAft>
                <a:spcPts val="1800"/>
              </a:spcAft>
              <a:defRPr spc="3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0"/>
              </a:spcBef>
              <a:spcAft>
                <a:spcPts val="300"/>
              </a:spcAft>
              <a:defRPr spc="3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0"/>
              </a:spcBef>
              <a:spcAft>
                <a:spcPts val="300"/>
              </a:spcAft>
              <a:defRPr spc="3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0"/>
              </a:spcBef>
              <a:spcAft>
                <a:spcPts val="300"/>
              </a:spcAft>
              <a:defRPr spc="3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A78D2F-2D16-44D2-A903-CA76C9380416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C90F5B-84C9-4653-8B78-38CBCCD92433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363CEC-F2E0-499C-8410-072D6DE70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4284A3D-9E89-467F-9F64-650E4CB6DF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DDC720E-E682-4FBA-BDF2-60B56D0CE8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0B2B84-363C-4D17-8764-77C36E95E1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25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25F9BE4-17DE-4934-AD0A-236E937C49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976" y="192087"/>
            <a:ext cx="11814048" cy="54864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2F4232-6841-474A-BD6A-F4DE2F232E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7C3CF12-5271-4E88-B4B7-29364CE4F354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FA8D6E-5006-42A5-805B-A1540417783F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A4EBCB1-0E8C-4C44-B8D1-B7704D1AC5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3255C-6C14-4AA6-A5C2-04373211683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E8458-5B23-4B39-967C-93D0294706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55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25F9BE4-17DE-4934-AD0A-236E937C49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976" y="192087"/>
            <a:ext cx="11814048" cy="54864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7F680C-E86C-4630-B1F2-0A790F0B5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351B73B-AC25-4420-8D95-06E3BC1D3DC8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2CB1DE-0041-4663-BB8C-BCC3C6E0A54E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4008EA-A6C1-4A99-A859-0E3024A81F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1AB6E27-9934-4A1F-BED0-1C33804133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37C6B79-45C2-4C2D-96F4-BC9FBACA5A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734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25F9BE4-17DE-4934-AD0A-236E937C49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976" y="192087"/>
            <a:ext cx="11814048" cy="54864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F2B610-55D0-41DD-92F8-7A2660F118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9533E50-7322-43E4-87D4-6FF77C02D787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2C95C0-C429-4397-A138-08903A367561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F2B6E4-A700-47F3-85BB-5B7FF96AE8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71F76-F689-4CD7-997B-954BD8090E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19FAB-F9CC-4334-8193-81B85DDC0A7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29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25F9BE4-17DE-4934-AD0A-236E937C49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976" y="192087"/>
            <a:ext cx="11814048" cy="54864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DB1B7F-307C-46AE-89D8-B226EE00E847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E4BBB7-BCBD-44AE-9ECD-B2C2A7A8564C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DCD47EC-C3FB-41DA-9DB8-9A51C21E76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565F273-2816-479E-9939-940B7E156E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1E179-80EF-4897-A3F2-C22D24CE8D0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53351-5447-4D4E-85EC-ECBF1AF689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4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5A36-18FD-4423-A161-D67F1F634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9796E-1EA1-4C77-B97E-59BEA88F9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88B2C-1E62-47D0-9B19-70A17E55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B20C8-E519-48E6-890F-2D3E6912A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F22-3B38-4871-BA20-005C3A28064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42E22-4725-4241-BCC7-7756F6B75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2118D-DC1D-4EFB-A551-354F09FC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7A5-5333-4368-B3B4-F62C4F59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481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E028-B232-40EE-99A5-FFA6EF65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D0480C-D0F0-4D64-91F7-253C93EA69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C6D3C9-6C92-4E30-9A17-99F65DB4D299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001050-7ABC-4538-9DD1-EDD54675A790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C3EE77B-3F02-437B-89D4-A144513ABB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25EF643-ACB6-49DE-99F2-122CA76F92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4A0623B-63CD-47FB-83FB-AC9D4A8A1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49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E028-B232-40EE-99A5-FFA6EF65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03CA97-0323-4929-B4B0-48C22FE9C7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8F04A9F-F5D6-476A-9430-C3F567740C80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D5D03F-619B-46AB-BA94-83D6CCD258BA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9A46EE-D912-4DE1-BDC0-5262FDFD58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5899BB5-6137-4F73-9841-E37D1B2100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A50B008-20D9-4672-B91C-E5DCAD4F13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569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E028-B232-40EE-99A5-FFA6EF65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BA346D-C8BC-45E6-8B74-91008AFF9D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00E2F0A-A266-4FEC-9AA2-0094D2E78CEF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BC7CEEB-F271-410B-A816-E60D4EC465F7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EFA4DD-7457-4601-A0BA-1657499BE7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2FC9649-CE0C-41FA-860C-0F31C8EC19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FB29D45-148E-4CE3-ABDE-FD9683BBA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90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E028-B232-40EE-99A5-FFA6EF65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2415A4-BE91-4823-A4F1-1D9454169C66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593BF5-FC4B-495E-BD01-6AA2D3501B03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8DC6A2C-3169-41D3-8C10-0D4374B55C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E067285-DD00-4769-81F0-DAE16D8941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BDDE1E3-A151-4D21-B486-A5C1196BCC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7A12082-A3DF-4748-8F07-85CFBE92D6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71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A22F3B3-9E50-40AB-A7A5-2C79264EBC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9593DAD-5CBA-4B3B-AA03-E1025FC4FE37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F440FC-9DE4-41F9-A23E-8220ED868EEC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BF48938-0590-48DF-9BA6-25EF409F91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C89FF-A961-43A9-8BA0-DCD81E668B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108EE-430F-4075-A50D-89B43C7027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635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7F680C-E86C-4630-B1F2-0A790F0B5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351B73B-AC25-4420-8D95-06E3BC1D3DC8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2CB1DE-0041-4663-BB8C-BCC3C6E0A54E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4008EA-A6C1-4A99-A859-0E3024A81F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92168-F0C5-4AFA-A7D6-DBA4424B97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0B747-253F-4062-83D3-11A9F11635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06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7D32EDD-167A-4B2E-BA7E-E9CCADDF67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071A42B-EF95-43FF-B6EC-7943AF759750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71A908-BF5D-434C-800D-4782D1FB1934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DB4AD5-9CC7-4531-B315-A0D3966256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96EF0-20D4-4AA1-BF4C-04E3BA46FE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24A0A-5ECF-4A9E-A6F4-2FAF4CDC17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152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28AFA83-26C7-45F0-94B4-8D7261621B2B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9E9A34-9034-45D4-B084-71904A9D8B9E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EB6A35F-E960-4297-AA29-3585EA1EEE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9EC12C3-77B3-47EF-B70B-A375A44ECF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4E256-6803-42E2-90A4-4E5E29B8A3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BD49E-B7C1-4E59-AEEE-E2D5A58D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5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CCFBE-562C-48E4-98E6-77C9A843AD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40C2B-653B-4BAE-9F7C-B8503F8D6C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9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6BFA-635F-4508-A396-8DB2EE336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EA8F3-0B74-4DEE-9C39-277803225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28644-71A9-450D-9704-A1F5E3B0F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D7E51-39AB-4136-85A1-8805F3B5C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64BEB-8B6E-40B8-9E73-4475956AC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EC0B4D-9576-4A20-AE75-EB6D95A0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F22-3B38-4871-BA20-005C3A28064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D12CBA-8D28-4FC4-AB6A-50F7BC94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D22840-8387-4500-A7CE-CD64ED41E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7A5-5333-4368-B3B4-F62C4F59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3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A416-E7E0-4822-A487-1866C32B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D1BFC8-7903-4E0F-91D1-DEE79094E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F22-3B38-4871-BA20-005C3A28064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594CA-918D-4CBB-A7FE-DE8C5F52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8B70C-06D0-4A07-BA12-06589A837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7A5-5333-4368-B3B4-F62C4F59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0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415C6-996D-447B-8D8D-D0A3E68F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F22-3B38-4871-BA20-005C3A28064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A3FE5-9AFF-4A18-BB4D-607BFBE05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7C7D7-A353-41EE-A1B5-21AFE836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7A5-5333-4368-B3B4-F62C4F59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7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86223-E36F-49E1-88C9-8EDBAFB5E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B4E55-2017-4D0B-BC94-160FFF7E9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BC0D2-053C-45AA-9FB8-3D448BD7B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FC03B-8F0B-45C3-8C89-0A067CD7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F22-3B38-4871-BA20-005C3A28064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4921E-2C7D-4AD9-A68E-E20E17D2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FED47-5732-4669-8341-D426638A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7A5-5333-4368-B3B4-F62C4F59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1CCDD-AB13-40A4-AF66-D6777346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7D7B1-27CD-466D-8B04-627082A1F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1AEE3-F7F3-4B2C-B943-E9D9C3E83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8B793-A005-4DBE-B039-877ACF0F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F22-3B38-4871-BA20-005C3A28064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269F5-0293-4E50-B89C-BB53CCE6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66BBC-8B87-477D-9F18-3C81D763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7A5-5333-4368-B3B4-F62C4F59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8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2844A5-0C33-4DAE-B5EF-DF6AF50A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34BC2-C732-4D10-BA14-1B1EFFC50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D43B-7D8A-4AB1-A7FF-31DAF5E7C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6F22-3B38-4871-BA20-005C3A28064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6C63D-0929-452E-86A9-B493E5569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B4B54-9D50-42A6-AD6D-D8C84AFCF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7B7A5-5333-4368-B3B4-F62C4F59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8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652C1B-1A0E-4188-ADDA-1A9CCF765BA7}"/>
              </a:ext>
            </a:extLst>
          </p:cNvPr>
          <p:cNvSpPr/>
          <p:nvPr userDrawn="1"/>
        </p:nvSpPr>
        <p:spPr>
          <a:xfrm>
            <a:off x="190092" y="188913"/>
            <a:ext cx="11811408" cy="64785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0508E-1AE7-48DE-A7AF-A3BBFB154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611" y="738414"/>
            <a:ext cx="1070718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293C9-07E8-4B7C-A396-A7653238B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611" y="2547917"/>
            <a:ext cx="10707189" cy="407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4C728-D88B-4E10-B32D-EFBB20D58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8C4C1-E651-4171-82AC-B004048EB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1469" y="6192041"/>
            <a:ext cx="616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9384D0-0F87-49AD-BABA-90C85DF006CE}"/>
              </a:ext>
            </a:extLst>
          </p:cNvPr>
          <p:cNvSpPr/>
          <p:nvPr userDrawn="1"/>
        </p:nvSpPr>
        <p:spPr>
          <a:xfrm>
            <a:off x="1059108" y="6250861"/>
            <a:ext cx="11945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rtl="0"/>
            <a:r>
              <a:rPr lang="en-US" sz="1050" b="1" kern="1200" dirty="0">
                <a:solidFill>
                  <a:srgbClr val="231F2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2020CENSUS.GOV</a:t>
            </a:r>
          </a:p>
        </p:txBody>
      </p:sp>
    </p:spTree>
    <p:extLst>
      <p:ext uri="{BB962C8B-B14F-4D97-AF65-F5344CB8AC3E}">
        <p14:creationId xmlns:p14="http://schemas.microsoft.com/office/powerpoint/2010/main" val="148357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215493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1" kern="1200" spc="-2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2600"/>
        </a:spcBef>
        <a:buFont typeface="Arial" panose="020B0604020202020204" pitchFamily="34" charset="0"/>
        <a:buNone/>
        <a:defRPr sz="1300" kern="1200" spc="-2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71450" indent="-17145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342900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100" kern="1200" spc="-2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571500" indent="-228600" algn="l" defTabSz="914400" rtl="0" eaLnBrk="1" latinLnBrk="0" hangingPunct="1">
        <a:lnSpc>
          <a:spcPct val="100000"/>
        </a:lnSpc>
        <a:spcBef>
          <a:spcPts val="200"/>
        </a:spcBef>
        <a:buFont typeface="Arial" panose="020B0604020202020204" pitchFamily="34" charset="0"/>
        <a:buChar char="•"/>
        <a:defRPr sz="1000" kern="1200" spc="-2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neta.erdie@census.gov" TargetMode="External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hyperlink" Target="mailto:adep.annual.business.survey@census.gov" TargetMode="External"/><Relationship Id="rId4" Type="http://schemas.openxmlformats.org/officeDocument/2006/relationships/hyperlink" Target="mailto:patrice.n.hall@census.go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86575EF-9EFE-446F-A7E0-B5694C7A9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6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262" y="645679"/>
            <a:ext cx="10707189" cy="1041512"/>
          </a:xfrm>
        </p:spPr>
        <p:txBody>
          <a:bodyPr/>
          <a:lstStyle/>
          <a:p>
            <a:r>
              <a:rPr lang="en-US" dirty="0"/>
              <a:t>Annual Business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12" y="2063977"/>
            <a:ext cx="10975690" cy="3538801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Sponsored by the National Center for Science and Engineering Statistics (NCSES) within the National Science Foundation (NSF)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Annual collection for survey years 2017 - 2021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Mandatory under Title 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Replaces content from other surveys</a:t>
            </a:r>
          </a:p>
          <a:p>
            <a:pPr marL="457200" lvl="2" indent="-285750"/>
            <a:r>
              <a:rPr lang="en-US" sz="1700" dirty="0"/>
              <a:t>Survey of Business Owners (SBO) </a:t>
            </a:r>
          </a:p>
          <a:p>
            <a:pPr marL="457200" lvl="2" indent="-285750"/>
            <a:r>
              <a:rPr lang="en-US" sz="1700" dirty="0"/>
              <a:t>Annual Survey of Entrepreneurs (ASE) </a:t>
            </a:r>
          </a:p>
          <a:p>
            <a:pPr marL="457200" lvl="2" indent="-285750"/>
            <a:r>
              <a:rPr lang="en-US" sz="1700" dirty="0"/>
              <a:t>Business R&amp;D and Innovation Survey for Microbusinesses (BRDI-M) </a:t>
            </a:r>
          </a:p>
          <a:p>
            <a:pPr marL="457200" lvl="2" indent="-285750"/>
            <a:r>
              <a:rPr lang="en-US" sz="1700" dirty="0"/>
              <a:t>Innovation part of the Business R&amp;D and Innovation Survey (BRDIS)</a:t>
            </a:r>
          </a:p>
        </p:txBody>
      </p:sp>
      <p:pic>
        <p:nvPicPr>
          <p:cNvPr id="5" name="Graphic 2">
            <a:extLst>
              <a:ext uri="{FF2B5EF4-FFF2-40B4-BE49-F238E27FC236}">
                <a16:creationId xmlns:a16="http://schemas.microsoft.com/office/drawing/2014/main" id="{C6CBB310-BCBF-431B-BD83-50919CF87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0350" y="6356350"/>
            <a:ext cx="37528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09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24" y="342354"/>
            <a:ext cx="10707189" cy="1325563"/>
          </a:xfrm>
        </p:spPr>
        <p:txBody>
          <a:bodyPr/>
          <a:lstStyle/>
          <a:p>
            <a:r>
              <a:rPr lang="en-US" dirty="0"/>
              <a:t>ABS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6" y="1878677"/>
            <a:ext cx="11025566" cy="3689114"/>
          </a:xfrm>
        </p:spPr>
        <p:txBody>
          <a:bodyPr>
            <a:normAutofit fontScale="4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dirty="0"/>
              <a:t>Collaboratively developed with NCSES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dirty="0"/>
              <a:t>Core content maintained each survey year</a:t>
            </a:r>
          </a:p>
          <a:p>
            <a:pPr marL="457200" lvl="2" indent="-285750"/>
            <a:r>
              <a:rPr lang="en-US" sz="4000" dirty="0"/>
              <a:t>Owner demographics</a:t>
            </a:r>
          </a:p>
          <a:p>
            <a:pPr marL="457200" lvl="2" indent="-285750"/>
            <a:r>
              <a:rPr lang="en-US" sz="4000" dirty="0"/>
              <a:t>Research &amp; Development (for small employer businesses)</a:t>
            </a:r>
          </a:p>
          <a:p>
            <a:pPr marL="457200" lvl="2" indent="-285750"/>
            <a:r>
              <a:rPr lang="en-US" sz="4000" dirty="0"/>
              <a:t>Business 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dirty="0"/>
              <a:t>Introduces a new business topic each survey year</a:t>
            </a:r>
          </a:p>
          <a:p>
            <a:pPr marL="457200" lvl="2" indent="-285750"/>
            <a:r>
              <a:rPr lang="en-US" sz="4000" dirty="0"/>
              <a:t>Innovation Activities</a:t>
            </a:r>
          </a:p>
          <a:p>
            <a:pPr marL="457200" lvl="2" indent="-285750"/>
            <a:r>
              <a:rPr lang="en-US" sz="4000" dirty="0"/>
              <a:t>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dirty="0"/>
              <a:t>Uses administrative data (i.e. industry classification and payroll)</a:t>
            </a:r>
          </a:p>
          <a:p>
            <a:endParaRPr lang="en-US" dirty="0"/>
          </a:p>
        </p:txBody>
      </p:sp>
      <p:pic>
        <p:nvPicPr>
          <p:cNvPr id="5" name="Graphic 2">
            <a:extLst>
              <a:ext uri="{FF2B5EF4-FFF2-40B4-BE49-F238E27FC236}">
                <a16:creationId xmlns:a16="http://schemas.microsoft.com/office/drawing/2014/main" id="{C6CBB310-BCBF-431B-BD83-50919CF87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0350" y="6356350"/>
            <a:ext cx="37528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394083"/>
            <a:ext cx="10707189" cy="1325563"/>
          </a:xfrm>
        </p:spPr>
        <p:txBody>
          <a:bodyPr/>
          <a:lstStyle/>
          <a:p>
            <a:r>
              <a:rPr lang="en-US" dirty="0"/>
              <a:t>Upcoming ABS Data Releases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12" y="1845425"/>
            <a:ext cx="11169812" cy="3722365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100" dirty="0"/>
              <a:t>Additional releases on a flow starting in December 2019 through July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100" dirty="0"/>
              <a:t>Detailed demographic and economic data </a:t>
            </a:r>
          </a:p>
          <a:p>
            <a:pPr marL="457200" lvl="2" indent="-285750"/>
            <a:r>
              <a:rPr lang="en-US" sz="3400" dirty="0"/>
              <a:t>2-6 digit NAICS</a:t>
            </a:r>
          </a:p>
          <a:p>
            <a:pPr marL="457200" lvl="2" indent="-285750"/>
            <a:r>
              <a:rPr lang="en-US" sz="3400" dirty="0"/>
              <a:t>US, state, msa, county, and economic place</a:t>
            </a:r>
          </a:p>
          <a:p>
            <a:pPr marL="457200" lvl="2" indent="-285750"/>
            <a:r>
              <a:rPr lang="en-US" sz="3400" dirty="0"/>
              <a:t>Sex, ethnicity, race, veteran status</a:t>
            </a:r>
          </a:p>
          <a:p>
            <a:pPr marL="457200" lvl="2" indent="-285750"/>
            <a:r>
              <a:rPr lang="en-US" sz="3400" dirty="0"/>
              <a:t>Years in business</a:t>
            </a:r>
          </a:p>
          <a:p>
            <a:pPr marL="457200" lvl="2" indent="-285750"/>
            <a:r>
              <a:rPr lang="en-US" sz="3400" dirty="0"/>
              <a:t>Size of business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100" dirty="0"/>
              <a:t>Business Characteristics</a:t>
            </a:r>
          </a:p>
          <a:p>
            <a:pPr marL="457200" lvl="2" indent="-285750"/>
            <a:r>
              <a:rPr lang="en-US" sz="3400" dirty="0"/>
              <a:t>Innovation</a:t>
            </a:r>
          </a:p>
          <a:p>
            <a:pPr marL="457200" lvl="2" indent="-285750"/>
            <a:r>
              <a:rPr lang="en-US" sz="3400" dirty="0"/>
              <a:t>Technology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2">
            <a:extLst>
              <a:ext uri="{FF2B5EF4-FFF2-40B4-BE49-F238E27FC236}">
                <a16:creationId xmlns:a16="http://schemas.microsoft.com/office/drawing/2014/main" id="{C6CBB310-BCBF-431B-BD83-50919CF87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0350" y="6356350"/>
            <a:ext cx="37528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18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611" y="237423"/>
            <a:ext cx="10707189" cy="1325563"/>
          </a:xfrm>
        </p:spPr>
        <p:txBody>
          <a:bodyPr/>
          <a:lstStyle/>
          <a:p>
            <a:r>
              <a:rPr lang="en-US" dirty="0"/>
              <a:t>Nonemployer Demographic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986"/>
            <a:ext cx="10515600" cy="461397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Nonemployer businesses not collected from 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available from administrative records</a:t>
            </a:r>
          </a:p>
          <a:p>
            <a:pPr marL="457200" lvl="2" indent="-285750"/>
            <a:r>
              <a:rPr lang="en-US" sz="1600" dirty="0"/>
              <a:t>Use individual-level administrative and Census records to assign demographic characteristics to universe of nonemployer firms</a:t>
            </a:r>
          </a:p>
          <a:p>
            <a:pPr marL="457200" lvl="2" indent="-285750"/>
            <a:r>
              <a:rPr lang="en-US" sz="1600" dirty="0"/>
              <a:t>Results in production of nonemployer business statistics by sex, race, Hispanic origin, veteran status, age, foreign-born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Annual vs. quinquennial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Reduces respondent burden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Reduces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Increases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Aims to reduce dissemination lag in the future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61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314465"/>
            <a:ext cx="10707189" cy="1325563"/>
          </a:xfrm>
        </p:spPr>
        <p:txBody>
          <a:bodyPr/>
          <a:lstStyle/>
          <a:p>
            <a:r>
              <a:rPr lang="en-US" dirty="0"/>
              <a:t>Nonemployer 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11" y="1874586"/>
            <a:ext cx="11111624" cy="37365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First methodology report with initial model - January 2019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Updated methodology report with additional reference years, geography, and NAICS – December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Prototype of estimates of 2017 nonemployer business statistics by demographics – December 2020</a:t>
            </a:r>
          </a:p>
          <a:p>
            <a:pPr marL="457200" lvl="2" indent="-285750"/>
            <a:r>
              <a:rPr lang="en-US" sz="1600" dirty="0"/>
              <a:t>Historically released 3 years after reference period as part of SBO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Additional characteristics beyond demographics (e.g., participation in wage sector, contract work, marital status) in future years</a:t>
            </a:r>
          </a:p>
        </p:txBody>
      </p:sp>
    </p:spTree>
    <p:extLst>
      <p:ext uri="{BB962C8B-B14F-4D97-AF65-F5344CB8AC3E}">
        <p14:creationId xmlns:p14="http://schemas.microsoft.com/office/powerpoint/2010/main" val="188470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29599" y="361237"/>
          <a:ext cx="10515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537022" y="4541350"/>
            <a:ext cx="5554726" cy="1728821"/>
            <a:chOff x="3557" y="76200"/>
            <a:chExt cx="4908946" cy="1227236"/>
          </a:xfrm>
        </p:grpSpPr>
        <p:sp>
          <p:nvSpPr>
            <p:cNvPr id="8" name="Rounded Rectangle 7"/>
            <p:cNvSpPr/>
            <p:nvPr/>
          </p:nvSpPr>
          <p:spPr>
            <a:xfrm>
              <a:off x="3557" y="76200"/>
              <a:ext cx="4908946" cy="122723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 txBox="1"/>
            <p:nvPr/>
          </p:nvSpPr>
          <p:spPr>
            <a:xfrm>
              <a:off x="39502" y="112145"/>
              <a:ext cx="4837056" cy="1155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Total Business Ownership</a:t>
              </a:r>
            </a:p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Annual</a:t>
              </a:r>
            </a:p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Employers + Nonemployers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3243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314465"/>
            <a:ext cx="10795739" cy="1325563"/>
          </a:xfrm>
        </p:spPr>
        <p:txBody>
          <a:bodyPr/>
          <a:lstStyle/>
          <a:p>
            <a:r>
              <a:rPr lang="en-US" dirty="0"/>
              <a:t>Next Steps for Total Business 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11" y="1874586"/>
            <a:ext cx="11111624" cy="37365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Release as two components for 2017 reference year </a:t>
            </a:r>
          </a:p>
          <a:p>
            <a:pPr marL="457200" lvl="2" indent="-285750"/>
            <a:r>
              <a:rPr lang="en-US" sz="1800" dirty="0"/>
              <a:t>Employer business demographics  </a:t>
            </a:r>
          </a:p>
          <a:p>
            <a:pPr marL="457200" lvl="2" indent="-285750"/>
            <a:r>
              <a:rPr lang="en-US" sz="1800" dirty="0"/>
              <a:t>Nonemployer business demographics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Combine into single business demographic data product </a:t>
            </a:r>
          </a:p>
          <a:p>
            <a:pPr marL="457200" lvl="2" indent="-285750"/>
            <a:r>
              <a:rPr lang="en-US" sz="1800" dirty="0"/>
              <a:t>Next couple of years</a:t>
            </a:r>
          </a:p>
        </p:txBody>
      </p:sp>
    </p:spTree>
    <p:extLst>
      <p:ext uri="{BB962C8B-B14F-4D97-AF65-F5344CB8AC3E}">
        <p14:creationId xmlns:p14="http://schemas.microsoft.com/office/powerpoint/2010/main" val="3557857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1" y="433794"/>
            <a:ext cx="10707189" cy="1325563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60" y="2115655"/>
            <a:ext cx="10707189" cy="30198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Aneta Erdie, Assistant Division Chief, Governments &amp; Business Owners Programs – </a:t>
            </a:r>
            <a:r>
              <a:rPr lang="en-US" sz="2400" dirty="0">
                <a:hlinkClick r:id="rId3"/>
              </a:rPr>
              <a:t>aneta.erdie@census.gov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Patrice Hall, Branch Chief, Business Owners Branch – </a:t>
            </a:r>
            <a:r>
              <a:rPr lang="en-US" sz="2400" dirty="0">
                <a:hlinkClick r:id="rId4"/>
              </a:rPr>
              <a:t>patrice.n.hall@census.gov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Business Owners Branch – </a:t>
            </a:r>
            <a:r>
              <a:rPr lang="en-US" sz="2400" dirty="0">
                <a:hlinkClick r:id="rId5"/>
              </a:rPr>
              <a:t>adep.annual.business.survey@census.gov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2">
            <a:extLst>
              <a:ext uri="{FF2B5EF4-FFF2-40B4-BE49-F238E27FC236}">
                <a16:creationId xmlns:a16="http://schemas.microsoft.com/office/drawing/2014/main" id="{C6CBB310-BCBF-431B-BD83-50919CF87D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10350" y="6356350"/>
            <a:ext cx="37528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07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F114F-3DF8-410B-A516-F92665930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Council Vision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9D4724C-FBC6-4789-8A91-491A93BFF9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r="7621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8F4177-38B9-4A22-AD2F-7193B2F5DD2B}"/>
              </a:ext>
            </a:extLst>
          </p:cNvPr>
          <p:cNvSpPr txBox="1"/>
          <p:nvPr/>
        </p:nvSpPr>
        <p:spPr>
          <a:xfrm>
            <a:off x="5763676" y="5557205"/>
            <a:ext cx="49815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Liz Sara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Chair, National Women’s Business Council</a:t>
            </a:r>
          </a:p>
        </p:txBody>
      </p:sp>
      <p:pic>
        <p:nvPicPr>
          <p:cNvPr id="4" name="Picture 3" descr="A group of clouds in the sky&#10;&#10;Description automatically generated">
            <a:extLst>
              <a:ext uri="{FF2B5EF4-FFF2-40B4-BE49-F238E27FC236}">
                <a16:creationId xmlns:a16="http://schemas.microsoft.com/office/drawing/2014/main" id="{922FA9E3-7213-4881-B7C5-E53F127BF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57" y="321733"/>
            <a:ext cx="7166008" cy="280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74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ACA13761-D6E8-4345-8E9D-E12DAD844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8" r="74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2B414-CD72-4EA1-92AA-76D46851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 b="1" dirty="0">
                <a:solidFill>
                  <a:srgbClr val="1D3259"/>
                </a:solidFill>
              </a:rPr>
              <a:t>Policy Recommendations </a:t>
            </a:r>
          </a:p>
        </p:txBody>
      </p:sp>
      <p:cxnSp>
        <p:nvCxnSpPr>
          <p:cNvPr id="38" name="Straight Connector 4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81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E3CC5-1989-4B78-863B-7FA30AC5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962" y="1410583"/>
            <a:ext cx="5637025" cy="153813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Opening Remarks</a:t>
            </a: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" name="Picture 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21E682E-E3EB-4D2E-991D-CA557251D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34" y="1450448"/>
            <a:ext cx="2467819" cy="394851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EE56A-BF0E-4156-9F9F-2044BB991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45962" y="3132815"/>
            <a:ext cx="5383652" cy="17046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Nina Roque </a:t>
            </a:r>
          </a:p>
          <a:p>
            <a:r>
              <a:rPr lang="en-US" sz="2400" dirty="0">
                <a:solidFill>
                  <a:schemeClr val="bg1"/>
                </a:solidFill>
              </a:rPr>
              <a:t>Executive Director, National Women’s Business Council</a:t>
            </a:r>
          </a:p>
        </p:txBody>
      </p:sp>
      <p:pic>
        <p:nvPicPr>
          <p:cNvPr id="15" name="Picture 14" descr="A dark room&#10;&#10;Description automatically generated">
            <a:extLst>
              <a:ext uri="{FF2B5EF4-FFF2-40B4-BE49-F238E27FC236}">
                <a16:creationId xmlns:a16="http://schemas.microsoft.com/office/drawing/2014/main" id="{367268EC-AAE8-4229-AD9D-F5C1C876C6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5" y="134851"/>
            <a:ext cx="5085967" cy="24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68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A83A27D-3ECE-4E79-BB1B-D2190A20A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1" r="3" b="15441"/>
          <a:stretch/>
        </p:blipFill>
        <p:spPr>
          <a:xfrm>
            <a:off x="20" y="10"/>
            <a:ext cx="2970445" cy="3383269"/>
          </a:xfrm>
          <a:prstGeom prst="rect">
            <a:avLst/>
          </a:prstGeom>
        </p:spPr>
      </p:pic>
      <p:pic>
        <p:nvPicPr>
          <p:cNvPr id="19" name="Picture 18" descr="A person in a red shirt&#10;&#10;Description automatically generated">
            <a:extLst>
              <a:ext uri="{FF2B5EF4-FFF2-40B4-BE49-F238E27FC236}">
                <a16:creationId xmlns:a16="http://schemas.microsoft.com/office/drawing/2014/main" id="{A5D170D4-9457-4656-B371-40719FBDE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-1" b="19226"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17" name="Picture 1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5ED7AD1-88E3-400D-9454-DF41D3418A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0" r="-3" b="12126"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CF517E-09FA-4027-B694-CC103FC1C3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01" b="1655"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4" name="Picture 3" descr="A group of clouds in the sky&#10;&#10;Description automatically generated">
            <a:extLst>
              <a:ext uri="{FF2B5EF4-FFF2-40B4-BE49-F238E27FC236}">
                <a16:creationId xmlns:a16="http://schemas.microsoft.com/office/drawing/2014/main" id="{DD53BE20-2D5B-48FA-BBEC-4D4DBFE466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1" y="3474720"/>
            <a:ext cx="6774873" cy="33832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31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70A75-0CA6-4D84-AE3E-C104633B2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1436" y="3588597"/>
            <a:ext cx="8617527" cy="751087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Access to Capital &amp; Opportunity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48BFEC6-B59E-4648-B218-42A4EACC3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404" y="4431126"/>
            <a:ext cx="5366610" cy="23160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Subcommittee Chair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Rebecca Contreras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Subcommittee Members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Nicole Cober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Pamela Prince-Eason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Vanessa Dawson</a:t>
            </a:r>
          </a:p>
        </p:txBody>
      </p:sp>
    </p:spTree>
    <p:extLst>
      <p:ext uri="{BB962C8B-B14F-4D97-AF65-F5344CB8AC3E}">
        <p14:creationId xmlns:p14="http://schemas.microsoft.com/office/powerpoint/2010/main" val="409931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5" y="318582"/>
            <a:ext cx="4556762" cy="2028511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63961-5E69-4D39-830A-55C4A2697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6" y="637523"/>
            <a:ext cx="3941121" cy="138673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Women in STEM </a:t>
            </a:r>
          </a:p>
        </p:txBody>
      </p:sp>
      <p:pic>
        <p:nvPicPr>
          <p:cNvPr id="4" name="Picture 3" descr="A group of clouds in the sky&#10;&#10;Description automatically generated">
            <a:extLst>
              <a:ext uri="{FF2B5EF4-FFF2-40B4-BE49-F238E27FC236}">
                <a16:creationId xmlns:a16="http://schemas.microsoft.com/office/drawing/2014/main" id="{AE68C657-C2AF-44B0-A938-EBA6BB1D5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9" r="1" b="3639"/>
          <a:stretch/>
        </p:blipFill>
        <p:spPr>
          <a:xfrm>
            <a:off x="4968250" y="324472"/>
            <a:ext cx="4556762" cy="2012328"/>
          </a:xfrm>
          <a:prstGeom prst="rect">
            <a:avLst/>
          </a:prstGeom>
        </p:spPr>
      </p:pic>
      <p:pic>
        <p:nvPicPr>
          <p:cNvPr id="6" name="Picture 5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C8AD33D1-5C7F-4329-986A-D64E3D662C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" r="3" b="27126"/>
          <a:stretch/>
        </p:blipFill>
        <p:spPr>
          <a:xfrm>
            <a:off x="9617743" y="333326"/>
            <a:ext cx="2251026" cy="2013766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B779425-BFBA-47B9-A1CE-915CFCC702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9" r="1" b="4893"/>
          <a:stretch/>
        </p:blipFill>
        <p:spPr>
          <a:xfrm>
            <a:off x="320044" y="2429124"/>
            <a:ext cx="4556762" cy="4100764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0F8BFD3B-29FB-4A95-BB51-220F8A6C5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6650" y="2429124"/>
            <a:ext cx="4561251" cy="4108837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DD00FF59-C00A-49FC-A497-7D5F0F066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159" y="2758930"/>
            <a:ext cx="3944010" cy="3455091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303258"/>
              </a:buClr>
              <a:buNone/>
            </a:pPr>
            <a:r>
              <a:rPr lang="en-US" b="1" dirty="0">
                <a:solidFill>
                  <a:srgbClr val="FFFFFF"/>
                </a:solidFill>
              </a:rPr>
              <a:t>Subcommittee Chair </a:t>
            </a:r>
          </a:p>
          <a:p>
            <a:pPr marL="0" indent="0">
              <a:buClr>
                <a:srgbClr val="303258"/>
              </a:buClr>
              <a:buNone/>
            </a:pPr>
            <a:r>
              <a:rPr lang="en-US" sz="2000" b="1" dirty="0">
                <a:solidFill>
                  <a:srgbClr val="FFFFFF"/>
                </a:solidFill>
              </a:rPr>
              <a:t>Monica Stynchula</a:t>
            </a:r>
          </a:p>
          <a:p>
            <a:pPr>
              <a:buClr>
                <a:srgbClr val="303258"/>
              </a:buClr>
            </a:pPr>
            <a:endParaRPr lang="en-US" sz="2000" b="1" dirty="0">
              <a:solidFill>
                <a:srgbClr val="FFFFFF"/>
              </a:solidFill>
            </a:endParaRPr>
          </a:p>
          <a:p>
            <a:pPr marL="0" indent="0">
              <a:buClr>
                <a:srgbClr val="303258"/>
              </a:buClr>
              <a:buNone/>
            </a:pPr>
            <a:r>
              <a:rPr lang="en-US" b="1" dirty="0">
                <a:solidFill>
                  <a:srgbClr val="FFFFFF"/>
                </a:solidFill>
              </a:rPr>
              <a:t>Subcommittee Members</a:t>
            </a:r>
          </a:p>
          <a:p>
            <a:pPr marL="0" indent="0">
              <a:buClr>
                <a:srgbClr val="303258"/>
              </a:buClr>
              <a:buNone/>
            </a:pPr>
            <a:r>
              <a:rPr lang="en-US" sz="2000" b="1" dirty="0">
                <a:solidFill>
                  <a:srgbClr val="FFFFFF"/>
                </a:solidFill>
              </a:rPr>
              <a:t>Sandy Robert</a:t>
            </a:r>
          </a:p>
          <a:p>
            <a:pPr marL="0" indent="0">
              <a:buClr>
                <a:srgbClr val="303258"/>
              </a:buClr>
              <a:buNone/>
            </a:pPr>
            <a:r>
              <a:rPr lang="en-US" sz="2000" b="1" dirty="0">
                <a:solidFill>
                  <a:srgbClr val="FFFFFF"/>
                </a:solidFill>
              </a:rPr>
              <a:t>Marsha Firestone</a:t>
            </a:r>
          </a:p>
          <a:p>
            <a:pPr marL="0" indent="0">
              <a:buClr>
                <a:srgbClr val="303258"/>
              </a:buClr>
              <a:buNone/>
            </a:pPr>
            <a:r>
              <a:rPr lang="en-US" sz="2000" b="1" dirty="0">
                <a:solidFill>
                  <a:srgbClr val="FFFFFF"/>
                </a:solidFill>
              </a:rPr>
              <a:t>Shelonda Stokes</a:t>
            </a:r>
          </a:p>
        </p:txBody>
      </p:sp>
      <p:pic>
        <p:nvPicPr>
          <p:cNvPr id="11" name="Picture 10" descr="A person in a blue shirt&#10;&#10;Description automatically generated">
            <a:extLst>
              <a:ext uri="{FF2B5EF4-FFF2-40B4-BE49-F238E27FC236}">
                <a16:creationId xmlns:a16="http://schemas.microsoft.com/office/drawing/2014/main" id="{47448583-C5BD-4570-95BF-7573118640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7" r="2" b="27679"/>
          <a:stretch/>
        </p:blipFill>
        <p:spPr>
          <a:xfrm>
            <a:off x="9617746" y="2426918"/>
            <a:ext cx="2251025" cy="1998429"/>
          </a:xfrm>
          <a:prstGeom prst="rect">
            <a:avLst/>
          </a:prstGeom>
        </p:spPr>
      </p:pic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19ECE1D9-7229-4C25-B8B2-A9ECDAE201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7" r="2" b="21060"/>
          <a:stretch/>
        </p:blipFill>
        <p:spPr>
          <a:xfrm>
            <a:off x="9617746" y="4499919"/>
            <a:ext cx="2251024" cy="20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9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65D2FB1-B5FD-40D2-9A1D-8A14044E35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2" t="14831" r="3038" b="44402"/>
          <a:stretch/>
        </p:blipFill>
        <p:spPr>
          <a:xfrm>
            <a:off x="3890211" y="2316481"/>
            <a:ext cx="3569368" cy="2208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E7C185-46D9-4F18-82AD-9DF65C3D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086" y="0"/>
            <a:ext cx="3719748" cy="1657614"/>
          </a:xfrm>
        </p:spPr>
        <p:txBody>
          <a:bodyPr>
            <a:normAutofit/>
          </a:bodyPr>
          <a:lstStyle/>
          <a:p>
            <a:r>
              <a:rPr lang="en-US" sz="4000" b="1" dirty="0"/>
              <a:t>Rural Entrepreneurship</a:t>
            </a:r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CD1F927-F777-4643-B6B9-3FBCF7FFDE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0" r="3" b="29913"/>
          <a:stretch/>
        </p:blipFill>
        <p:spPr>
          <a:xfrm>
            <a:off x="1" y="-1"/>
            <a:ext cx="3719750" cy="2225041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CBE02595-0705-46B6-A330-4E2D4BA09E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9" r="3" b="36042"/>
          <a:stretch/>
        </p:blipFill>
        <p:spPr>
          <a:xfrm>
            <a:off x="0" y="4607394"/>
            <a:ext cx="3719752" cy="2267032"/>
          </a:xfrm>
          <a:prstGeom prst="rect">
            <a:avLst/>
          </a:prstGeom>
        </p:spPr>
      </p:pic>
      <p:pic>
        <p:nvPicPr>
          <p:cNvPr id="7" name="Picture 6" descr="A person in a blue shirt&#10;&#10;Description automatically generated">
            <a:extLst>
              <a:ext uri="{FF2B5EF4-FFF2-40B4-BE49-F238E27FC236}">
                <a16:creationId xmlns:a16="http://schemas.microsoft.com/office/drawing/2014/main" id="{FF438A87-4762-460C-92B0-18A352DB9A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8" r="3" b="43310"/>
          <a:stretch/>
        </p:blipFill>
        <p:spPr>
          <a:xfrm>
            <a:off x="20" y="2316480"/>
            <a:ext cx="3719729" cy="2208616"/>
          </a:xfrm>
          <a:prstGeom prst="rect">
            <a:avLst/>
          </a:prstGeom>
        </p:spPr>
      </p:pic>
      <p:pic>
        <p:nvPicPr>
          <p:cNvPr id="13" name="Picture 12" descr="A person wearing a purple shirt&#10;&#10;Description automatically generated">
            <a:extLst>
              <a:ext uri="{FF2B5EF4-FFF2-40B4-BE49-F238E27FC236}">
                <a16:creationId xmlns:a16="http://schemas.microsoft.com/office/drawing/2014/main" id="{7FADB248-42D3-4615-94D6-8D53AC0BD9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t="30138" r="1922" b="29641"/>
          <a:stretch/>
        </p:blipFill>
        <p:spPr>
          <a:xfrm>
            <a:off x="3890210" y="8209"/>
            <a:ext cx="3569369" cy="22086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3D8D0-FE01-42AA-ADFB-08E62619F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086" y="1657614"/>
            <a:ext cx="4050055" cy="3902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Subcommittee Chair 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Marygrace Sexton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Subcommittee Members</a:t>
            </a:r>
          </a:p>
          <a:p>
            <a:pPr marL="0" indent="0">
              <a:buNone/>
            </a:pPr>
            <a:r>
              <a:rPr lang="en-US" sz="2000" dirty="0"/>
              <a:t>Jessica Flynn</a:t>
            </a:r>
          </a:p>
          <a:p>
            <a:pPr marL="0" indent="0">
              <a:buNone/>
            </a:pPr>
            <a:r>
              <a:rPr lang="en-US" sz="2000" dirty="0"/>
              <a:t>Rebecca Hamilton</a:t>
            </a:r>
          </a:p>
          <a:p>
            <a:pPr marL="0" indent="0">
              <a:buNone/>
            </a:pPr>
            <a:r>
              <a:rPr lang="en-US" sz="2000" dirty="0"/>
              <a:t>Bonnie Nawara</a:t>
            </a:r>
          </a:p>
          <a:p>
            <a:pPr marL="0" indent="0">
              <a:buNone/>
            </a:pPr>
            <a:r>
              <a:rPr lang="en-US" sz="2000" dirty="0"/>
              <a:t>Barbara Kniff-McCulla</a:t>
            </a:r>
          </a:p>
        </p:txBody>
      </p:sp>
      <p:pic>
        <p:nvPicPr>
          <p:cNvPr id="9" name="Picture 8" descr="A dark room&#10;&#10;Description automatically generated">
            <a:extLst>
              <a:ext uri="{FF2B5EF4-FFF2-40B4-BE49-F238E27FC236}">
                <a16:creationId xmlns:a16="http://schemas.microsoft.com/office/drawing/2014/main" id="{0B10E03D-8504-4F1C-8A5D-1AAA66DD010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53" y="4288994"/>
            <a:ext cx="7004581" cy="35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71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Content Placeholder 5">
            <a:extLst>
              <a:ext uri="{FF2B5EF4-FFF2-40B4-BE49-F238E27FC236}">
                <a16:creationId xmlns:a16="http://schemas.microsoft.com/office/drawing/2014/main" id="{091169FA-233E-4269-B805-663A0D336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295" y="468977"/>
            <a:ext cx="7078132" cy="353906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2B414-CD72-4EA1-92AA-76D46851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86128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Public Comment &amp; Questions </a:t>
            </a:r>
          </a:p>
        </p:txBody>
      </p:sp>
    </p:spTree>
    <p:extLst>
      <p:ext uri="{BB962C8B-B14F-4D97-AF65-F5344CB8AC3E}">
        <p14:creationId xmlns:p14="http://schemas.microsoft.com/office/powerpoint/2010/main" val="591003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louds in the sky&#10;&#10;Description automatically generated">
            <a:extLst>
              <a:ext uri="{FF2B5EF4-FFF2-40B4-BE49-F238E27FC236}">
                <a16:creationId xmlns:a16="http://schemas.microsoft.com/office/drawing/2014/main" id="{7B9330F5-9FED-4D97-8251-BEA3A9117A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1" r="1" b="22861"/>
          <a:stretch/>
        </p:blipFill>
        <p:spPr>
          <a:xfrm>
            <a:off x="2459421" y="0"/>
            <a:ext cx="9732579" cy="2174681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6ABC5F-C398-449C-8555-03D80FBAF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48498"/>
            <a:ext cx="9144000" cy="135575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1D3259"/>
                </a:solidFill>
              </a:rPr>
              <a:t>Thank You</a:t>
            </a:r>
          </a:p>
        </p:txBody>
      </p:sp>
      <p:sp>
        <p:nvSpPr>
          <p:cNvPr id="54" name="Freeform 31">
            <a:extLst>
              <a:ext uri="{FF2B5EF4-FFF2-40B4-BE49-F238E27FC236}">
                <a16:creationId xmlns:a16="http://schemas.microsoft.com/office/drawing/2014/main" id="{A2AEA782-0EA4-42E9-871D-7401D6A09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75140" cy="2130951"/>
          </a:xfrm>
          <a:custGeom>
            <a:avLst/>
            <a:gdLst>
              <a:gd name="connsiteX0" fmla="*/ 0 w 4475140"/>
              <a:gd name="connsiteY0" fmla="*/ 0 h 2130951"/>
              <a:gd name="connsiteX1" fmla="*/ 1074821 w 4475140"/>
              <a:gd name="connsiteY1" fmla="*/ 0 h 2130951"/>
              <a:gd name="connsiteX2" fmla="*/ 1074821 w 4475140"/>
              <a:gd name="connsiteY2" fmla="*/ 478 h 2130951"/>
              <a:gd name="connsiteX3" fmla="*/ 4475140 w 4475140"/>
              <a:gd name="connsiteY3" fmla="*/ 478 h 2130951"/>
              <a:gd name="connsiteX4" fmla="*/ 3488452 w 4475140"/>
              <a:gd name="connsiteY4" fmla="*/ 2130951 h 2130951"/>
              <a:gd name="connsiteX5" fmla="*/ 0 w 4475140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951">
                <a:moveTo>
                  <a:pt x="0" y="0"/>
                </a:move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lnTo>
                  <a:pt x="3488452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2B2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Freeform 34">
            <a:extLst>
              <a:ext uri="{FF2B5EF4-FFF2-40B4-BE49-F238E27FC236}">
                <a16:creationId xmlns:a16="http://schemas.microsoft.com/office/drawing/2014/main" id="{B0992639-1CDA-4FE6-BB95-E13221490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716860" y="4682362"/>
            <a:ext cx="4475140" cy="2174680"/>
          </a:xfrm>
          <a:custGeom>
            <a:avLst/>
            <a:gdLst>
              <a:gd name="connsiteX0" fmla="*/ 3468199 w 4475140"/>
              <a:gd name="connsiteY0" fmla="*/ 2174680 h 2174680"/>
              <a:gd name="connsiteX1" fmla="*/ 0 w 4475140"/>
              <a:gd name="connsiteY1" fmla="*/ 2174680 h 2174680"/>
              <a:gd name="connsiteX2" fmla="*/ 0 w 4475140"/>
              <a:gd name="connsiteY2" fmla="*/ 0 h 2174680"/>
              <a:gd name="connsiteX3" fmla="*/ 1074821 w 4475140"/>
              <a:gd name="connsiteY3" fmla="*/ 0 h 2174680"/>
              <a:gd name="connsiteX4" fmla="*/ 1074821 w 4475140"/>
              <a:gd name="connsiteY4" fmla="*/ 478 h 2174680"/>
              <a:gd name="connsiteX5" fmla="*/ 4475140 w 4475140"/>
              <a:gd name="connsiteY5" fmla="*/ 478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3468199" y="2174680"/>
                </a:moveTo>
                <a:lnTo>
                  <a:pt x="0" y="2174680"/>
                </a:lnTo>
                <a:lnTo>
                  <a:pt x="0" y="0"/>
                </a:ln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FBE357-9BF1-4777-A322-0D571AC562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0" b="2"/>
          <a:stretch/>
        </p:blipFill>
        <p:spPr>
          <a:xfrm>
            <a:off x="20" y="4682840"/>
            <a:ext cx="8563356" cy="2175160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121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4D747-F79C-454E-897C-22BA81F1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62" y="5118754"/>
            <a:ext cx="8584676" cy="104430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Therese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Meers</a:t>
            </a:r>
            <a:b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Counsel, Senate Committee on Small Business &amp; Entrepreneurship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C73D2-A81A-422C-92E8-28E2EEA60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-1"/>
          <a:stretch/>
        </p:blipFill>
        <p:spPr>
          <a:xfrm>
            <a:off x="895336" y="997486"/>
            <a:ext cx="2971800" cy="2971800"/>
          </a:xfrm>
          <a:custGeom>
            <a:avLst/>
            <a:gdLst>
              <a:gd name="connsiteX0" fmla="*/ 1485900 w 2971800"/>
              <a:gd name="connsiteY0" fmla="*/ 0 h 2971800"/>
              <a:gd name="connsiteX1" fmla="*/ 2971800 w 2971800"/>
              <a:gd name="connsiteY1" fmla="*/ 1485900 h 2971800"/>
              <a:gd name="connsiteX2" fmla="*/ 1485900 w 2971800"/>
              <a:gd name="connsiteY2" fmla="*/ 2971800 h 2971800"/>
              <a:gd name="connsiteX3" fmla="*/ 0 w 2971800"/>
              <a:gd name="connsiteY3" fmla="*/ 1485900 h 2971800"/>
              <a:gd name="connsiteX4" fmla="*/ 1485900 w 2971800"/>
              <a:gd name="connsiteY4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4AA65237-4048-44A3-B23A-6EB8D40E73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r="1213" b="-2"/>
          <a:stretch/>
        </p:blipFill>
        <p:spPr>
          <a:xfrm>
            <a:off x="4610100" y="997486"/>
            <a:ext cx="2971800" cy="2971800"/>
          </a:xfrm>
          <a:custGeom>
            <a:avLst/>
            <a:gdLst>
              <a:gd name="connsiteX0" fmla="*/ 1485900 w 2971800"/>
              <a:gd name="connsiteY0" fmla="*/ 0 h 2971800"/>
              <a:gd name="connsiteX1" fmla="*/ 2971800 w 2971800"/>
              <a:gd name="connsiteY1" fmla="*/ 1485900 h 2971800"/>
              <a:gd name="connsiteX2" fmla="*/ 1485900 w 2971800"/>
              <a:gd name="connsiteY2" fmla="*/ 2971800 h 2971800"/>
              <a:gd name="connsiteX3" fmla="*/ 0 w 2971800"/>
              <a:gd name="connsiteY3" fmla="*/ 1485900 h 2971800"/>
              <a:gd name="connsiteX4" fmla="*/ 1485900 w 2971800"/>
              <a:gd name="connsiteY4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80" name="Oval 79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Content Placeholder 6" descr="A group of clouds in the sky&#10;&#10;Description automatically generated">
            <a:extLst>
              <a:ext uri="{FF2B5EF4-FFF2-40B4-BE49-F238E27FC236}">
                <a16:creationId xmlns:a16="http://schemas.microsoft.com/office/drawing/2014/main" id="{2B457482-6F23-497B-B5E5-A21122E139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2" r="26938"/>
          <a:stretch/>
        </p:blipFill>
        <p:spPr>
          <a:xfrm>
            <a:off x="8324864" y="997486"/>
            <a:ext cx="2971800" cy="2971800"/>
          </a:xfrm>
          <a:custGeom>
            <a:avLst/>
            <a:gdLst>
              <a:gd name="connsiteX0" fmla="*/ 1485900 w 2971800"/>
              <a:gd name="connsiteY0" fmla="*/ 0 h 2971800"/>
              <a:gd name="connsiteX1" fmla="*/ 2971800 w 2971800"/>
              <a:gd name="connsiteY1" fmla="*/ 1485900 h 2971800"/>
              <a:gd name="connsiteX2" fmla="*/ 1485900 w 2971800"/>
              <a:gd name="connsiteY2" fmla="*/ 2971800 h 2971800"/>
              <a:gd name="connsiteX3" fmla="*/ 0 w 2971800"/>
              <a:gd name="connsiteY3" fmla="*/ 1485900 h 2971800"/>
              <a:gd name="connsiteX4" fmla="*/ 1485900 w 2971800"/>
              <a:gd name="connsiteY4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5386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DB72C-9E58-406A-9785-8C7DB30B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17" y="5089012"/>
            <a:ext cx="7226805" cy="12645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4800" b="1" dirty="0"/>
              <a:t>United States Census Bureau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2A069-14BE-4CD5-9126-671730085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6933" y="5089013"/>
            <a:ext cx="2974207" cy="1264587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4200" b="1" dirty="0" err="1">
                <a:latin typeface="+mj-lt"/>
              </a:rPr>
              <a:t>Aneta</a:t>
            </a:r>
            <a:r>
              <a:rPr lang="en-US" sz="4200" b="1" dirty="0">
                <a:latin typeface="+mj-lt"/>
              </a:rPr>
              <a:t> </a:t>
            </a:r>
            <a:r>
              <a:rPr lang="en-US" sz="4200" b="1" dirty="0" err="1">
                <a:latin typeface="+mj-lt"/>
              </a:rPr>
              <a:t>Erdie</a:t>
            </a:r>
            <a:endParaRPr lang="en-US" sz="4200" b="1" dirty="0">
              <a:latin typeface="+mj-lt"/>
            </a:endParaRPr>
          </a:p>
          <a:p>
            <a:pPr marL="0" indent="0">
              <a:buNone/>
            </a:pPr>
            <a:r>
              <a:rPr lang="en-US" sz="2000" b="1" dirty="0"/>
              <a:t>Assistant Division Chief, Governments and Business Owners Programs, Economic Reimbursable Surveys Division </a:t>
            </a:r>
          </a:p>
        </p:txBody>
      </p:sp>
      <p:pic>
        <p:nvPicPr>
          <p:cNvPr id="6" name="Picture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37DCD70D-5E9B-4F36-A924-07CE8E523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1" b="10300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  <a:ln>
            <a:solidFill>
              <a:srgbClr val="1D3259"/>
            </a:solidFill>
          </a:ln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10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B3C765-CC79-4BDE-BC07-394D9D0BF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85800"/>
            <a:ext cx="54864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4424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10" y="372654"/>
            <a:ext cx="10707189" cy="1325563"/>
          </a:xfrm>
        </p:spPr>
        <p:txBody>
          <a:bodyPr/>
          <a:lstStyle/>
          <a:p>
            <a:r>
              <a:rPr lang="en-US" dirty="0"/>
              <a:t>New Data Alert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2018 ABS - 1.1m women-owned employer businesses in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2012 SBO – 1.0m women-owned employer businesses in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2007 SBO – 910k women-owned employer businesses in 2007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16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56022" y="2089917"/>
          <a:ext cx="10134195" cy="3997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597984" y="446650"/>
            <a:ext cx="5119296" cy="1416596"/>
            <a:chOff x="3557" y="76200"/>
            <a:chExt cx="4908946" cy="1227236"/>
          </a:xfrm>
        </p:grpSpPr>
        <p:sp>
          <p:nvSpPr>
            <p:cNvPr id="8" name="Rounded Rectangle 7"/>
            <p:cNvSpPr/>
            <p:nvPr/>
          </p:nvSpPr>
          <p:spPr>
            <a:xfrm>
              <a:off x="3557" y="76200"/>
              <a:ext cx="4908946" cy="122723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 txBox="1"/>
            <p:nvPr/>
          </p:nvSpPr>
          <p:spPr>
            <a:xfrm>
              <a:off x="39502" y="112145"/>
              <a:ext cx="4837056" cy="1155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Total Business Ownership</a:t>
              </a:r>
            </a:p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 Book"/>
                  <a:ea typeface="+mn-ea"/>
                  <a:cs typeface="+mn-cs"/>
                </a:rPr>
                <a:t>Quinquennial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endParaRPr>
            </a:p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Employers + Nonemployers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220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30" y="331091"/>
            <a:ext cx="10707189" cy="1325563"/>
          </a:xfrm>
        </p:spPr>
        <p:txBody>
          <a:bodyPr/>
          <a:lstStyle/>
          <a:p>
            <a:r>
              <a:rPr lang="en-US" dirty="0"/>
              <a:t>ABS vs. SBO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18130" y="1584556"/>
          <a:ext cx="10515600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23063069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921949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07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Sponsored by NCSES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Appropriated by Congress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828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Quinquennial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562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Conducted on a firm (enterprise) 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Conducted on a firm (enterprise) basis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949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Employer businesses included (excludes nonemployer businesses)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Employer and nonemployer businesses included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359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850,000</a:t>
                      </a:r>
                      <a:r>
                        <a:rPr lang="en-US" baseline="0" dirty="0"/>
                        <a:t> employer businesses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1.75 million employer and</a:t>
                      </a:r>
                      <a:r>
                        <a:rPr lang="en-US" baseline="0" dirty="0"/>
                        <a:t> nonemployer businesses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976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Owner demographics, R&amp;D,</a:t>
                      </a:r>
                      <a:r>
                        <a:rPr lang="en-US" baseline="0" dirty="0"/>
                        <a:t> Business characteristics, Owner characteristics, new topics each year (i.e. Innovation and Technology)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Owner demographics</a:t>
                      </a:r>
                    </a:p>
                    <a:p>
                      <a:r>
                        <a:rPr lang="en-US" dirty="0"/>
                        <a:t>Business</a:t>
                      </a:r>
                      <a:r>
                        <a:rPr lang="en-US" baseline="0" dirty="0"/>
                        <a:t> characteristics</a:t>
                      </a:r>
                    </a:p>
                    <a:p>
                      <a:r>
                        <a:rPr lang="en-US" baseline="0" dirty="0"/>
                        <a:t>Owner characteristics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494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929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2020 Census Color Pallette">
      <a:dk1>
        <a:sysClr val="windowText" lastClr="000000"/>
      </a:dk1>
      <a:lt1>
        <a:sysClr val="window" lastClr="FFFFFF"/>
      </a:lt1>
      <a:dk2>
        <a:srgbClr val="231F20"/>
      </a:dk2>
      <a:lt2>
        <a:srgbClr val="E7E6E6"/>
      </a:lt2>
      <a:accent1>
        <a:srgbClr val="205493"/>
      </a:accent1>
      <a:accent2>
        <a:srgbClr val="0095A8"/>
      </a:accent2>
      <a:accent3>
        <a:srgbClr val="9F2842"/>
      </a:accent3>
      <a:accent4>
        <a:srgbClr val="009964"/>
      </a:accent4>
      <a:accent5>
        <a:srgbClr val="005E7B"/>
      </a:accent5>
      <a:accent6>
        <a:srgbClr val="006548"/>
      </a:accent6>
      <a:hlink>
        <a:srgbClr val="0563C1"/>
      </a:hlink>
      <a:folHlink>
        <a:srgbClr val="9F2842"/>
      </a:folHlink>
    </a:clrScheme>
    <a:fontScheme name="2020 Census fonts">
      <a:majorFont>
        <a:latin typeface="Century Gothic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 census-calibri" id="{A9ABB594-8503-4AE3-BB5C-10ABE4D3DB03}" vid="{0DDE8010-ADDA-4ADA-9E44-ECD3AD532E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686</Words>
  <Application>Microsoft Office PowerPoint</Application>
  <PresentationFormat>Widescreen</PresentationFormat>
  <Paragraphs>139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Corbel</vt:lpstr>
      <vt:lpstr>Gotham Book</vt:lpstr>
      <vt:lpstr>Office Theme</vt:lpstr>
      <vt:lpstr>1_Office Theme</vt:lpstr>
      <vt:lpstr>PowerPoint Presentation</vt:lpstr>
      <vt:lpstr>Opening Remarks</vt:lpstr>
      <vt:lpstr>Therese Meers Counsel, Senate Committee on Small Business &amp; Entrepreneurship</vt:lpstr>
      <vt:lpstr>United States Census Bureau</vt:lpstr>
      <vt:lpstr>PowerPoint Presentation</vt:lpstr>
      <vt:lpstr>PowerPoint Presentation</vt:lpstr>
      <vt:lpstr>New Data Alert</vt:lpstr>
      <vt:lpstr>PowerPoint Presentation</vt:lpstr>
      <vt:lpstr>ABS vs. SBO</vt:lpstr>
      <vt:lpstr>Annual Business Survey</vt:lpstr>
      <vt:lpstr>ABS Content</vt:lpstr>
      <vt:lpstr>Upcoming ABS Data Releases</vt:lpstr>
      <vt:lpstr>Nonemployer Demographic Data</vt:lpstr>
      <vt:lpstr>Nonemployer Milestones</vt:lpstr>
      <vt:lpstr>PowerPoint Presentation</vt:lpstr>
      <vt:lpstr>Next Steps for Total Business Demographics</vt:lpstr>
      <vt:lpstr>Contact Information</vt:lpstr>
      <vt:lpstr>Council Vision</vt:lpstr>
      <vt:lpstr>Policy Recommendations </vt:lpstr>
      <vt:lpstr>Access to Capital &amp; Opportunity</vt:lpstr>
      <vt:lpstr>Women in STEM </vt:lpstr>
      <vt:lpstr>Rural Entrepreneurship</vt:lpstr>
      <vt:lpstr>Public Comment &amp; Questions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Wroge, Temren R.</dc:creator>
  <cp:lastModifiedBy>Wroge, Temren R.</cp:lastModifiedBy>
  <cp:revision>1</cp:revision>
  <dcterms:created xsi:type="dcterms:W3CDTF">2019-09-23T15:24:02Z</dcterms:created>
  <dcterms:modified xsi:type="dcterms:W3CDTF">2019-09-23T15:29:51Z</dcterms:modified>
</cp:coreProperties>
</file>